
<file path=[Content_Types].xml><?xml version="1.0" encoding="utf-8"?>
<Types xmlns="http://schemas.openxmlformats.org/package/2006/content-types">
  <Default Extension="jpeg" ContentType="image/jpeg"/>
  <Default Extension="png" ContentType="image/png"/>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theme/theme1.xml" ContentType="application/vnd.openxmlformats-officedocument.theme+xml"/>
</Types>
</file>

<file path=_rels/.rels><?xml version="1.0" encoding="UTF-8" standalone="yes"?>
<Relationships xmlns="http://schemas.openxmlformats.org/package/2006/relationships">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cx="12192000" cy="6858000"/>
  <p:notesSz cx="6858000" cy="9144000"/>
  <p:embeddedFontLst>
    <p:embeddedFont>
      <p:font typeface="Fira Sans Black"/>
      <p:regular r:id="rId21"/>
    </p:embeddedFont>
    <p:embeddedFont>
      <p:font typeface="Poppins"/>
      <p:regular r:id="rId22"/>
    </p:embeddedFont>
    <p:embeddedFont>
      <p:font typeface="poppins-bold"/>
      <p:regular r:id="rId23"/>
    </p:embeddedFont>
  </p:embeddedFontLst>
</p:presentation>
</file>

<file path=ppt/_rels/presentation.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Master" Target="slideMasters/slideMaster1.xml"/>
<Relationship Id="rId3" Type="http://schemas.openxmlformats.org/officeDocument/2006/relationships/slide" Target="slides/slide1.xml"/>
<Relationship Id="rId4" Type="http://schemas.openxmlformats.org/officeDocument/2006/relationships/slide" Target="slides/slide2.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slide" Target="slides/slide11.xml"/>
<Relationship Id="rId14" Type="http://schemas.openxmlformats.org/officeDocument/2006/relationships/slide" Target="slides/slide12.xml"/>
<Relationship Id="rId15" Type="http://schemas.openxmlformats.org/officeDocument/2006/relationships/slide" Target="slides/slide13.xml"/>
<Relationship Id="rId16" Type="http://schemas.openxmlformats.org/officeDocument/2006/relationships/slide" Target="slides/slide14.xml"/>
<Relationship Id="rId17" Type="http://schemas.openxmlformats.org/officeDocument/2006/relationships/slide" Target="slides/slide15.xml"/>
<Relationship Id="rId18" Type="http://schemas.openxmlformats.org/officeDocument/2006/relationships/slide" Target="slides/slide16.xml"/>
<Relationship Id="rId19" Type="http://schemas.openxmlformats.org/officeDocument/2006/relationships/slide" Target="slides/slide17.xml"/>
<Relationship Id="rId20" Type="http://schemas.openxmlformats.org/officeDocument/2006/relationships/slide" Target="slides/slide18.xml"/>
<Relationship Id="rId21" Type="http://schemas.openxmlformats.org/officeDocument/2006/relationships/font" Target="fonts/font3.fntdata"/>
<Relationship Id="rId22" Type="http://schemas.openxmlformats.org/officeDocument/2006/relationships/font" Target="fonts/font1.fntdata"/>
<Relationship Id="rId23" Type="http://schemas.openxmlformats.org/officeDocument/2006/relationships/font" Target="fonts/font2.fntdata"/>
</Relationships>
</file>

<file path=ppt/media/>
</file>

<file path=ppt/media/image1.jpeg>
</file>

<file path=ppt/media/image10.png>
</file>

<file path=ppt/media/image2.jpe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2"/>
  </p:sldLayoutIdLst>
</p:sldMaster>
</file>

<file path=ppt/slides/_rels/slide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jpeg"/>
<Relationship Id="rId3" Type="http://schemas.openxmlformats.org/officeDocument/2006/relationships/image" Target="../media/image2.jpeg"/>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5.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6.jpeg"/>
<Relationship Id="rId3" Type="http://schemas.openxmlformats.org/officeDocument/2006/relationships/image" Target="../media/image7.png"/>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8.png"/>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9.png"/>
<Relationship Id="rId3" Type="http://schemas.openxmlformats.org/officeDocument/2006/relationships/image" Target="../media/image10.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jpeg"/>
<Relationship Id="rId3" Type="http://schemas.openxmlformats.org/officeDocument/2006/relationships/image" Target="../media/image2.jpe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3.png"/>
<Relationship Id="rId3" Type="http://schemas.openxmlformats.org/officeDocument/2006/relationships/image" Target="../media/image4.pn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20678762" flipH="0" flipV="0">
            <a:off x="-1002393" y="-976752"/>
            <a:ext cx="9958926" cy="6229053"/>
          </a:xfrm>
          <a:custGeom>
            <a:avLst/>
            <a:gdLst>
              <a:gd name="connsiteX0" fmla="*/ 1710384 w 9958926"/>
              <a:gd name="connsiteY0" fmla="*/ 0 h 6229053"/>
              <a:gd name="connsiteX1" fmla="*/ 9958926 w 9958926"/>
              <a:gd name="connsiteY1" fmla="*/ 2264899 h 6229053"/>
              <a:gd name="connsiteX2" fmla="*/ 9958926 w 9958926"/>
              <a:gd name="connsiteY2" fmla="*/ 5627823 h 6229053"/>
              <a:gd name="connsiteX3" fmla="*/ 9357696 w 9958926"/>
              <a:gd name="connsiteY3" fmla="*/ 6229053 h 6229053"/>
              <a:gd name="connsiteX4" fmla="*/ 0 w 9958926"/>
              <a:gd name="connsiteY4" fmla="*/ 6229053 h 6229053"/>
            </a:gdLst>
            <a:rect l="l" t="t" r="r" b="b"/>
            <a:pathLst>
              <a:path w="9958926" h="6229053">
                <a:moveTo>
                  <a:pt x="1710384" y="0"/>
                </a:moveTo>
                <a:lnTo>
                  <a:pt x="9958926" y="2264899"/>
                </a:lnTo>
                <a:lnTo>
                  <a:pt x="9958926" y="5627823"/>
                </a:lnTo>
                <a:cubicBezTo>
                  <a:pt x="9958926" y="5959873"/>
                  <a:pt x="9689746" y="6229053"/>
                  <a:pt x="9357696" y="6229053"/>
                </a:cubicBezTo>
                <a:lnTo>
                  <a:pt x="0" y="6229053"/>
                </a:lnTo>
                <a:close/>
              </a:path>
            </a:pathLst>
          </a:custGeom>
          <a:gradFill>
            <a:gsLst>
              <a:gs pos="0">
                <a:schemeClr val="accent1"/>
              </a:gs>
              <a:gs pos="100000">
                <a:schemeClr val="accent1">
                  <a:lumMod val="75000"/>
                </a:schemeClr>
              </a:gs>
            </a:gsLst>
            <a:lin ang="2700000" scaled="0"/>
          </a:gradFill>
          <a:ln w="1905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0" flipH="0" flipV="0">
            <a:off x="660400" y="4770390"/>
            <a:ext cx="3971987" cy="414437"/>
          </a:xfrm>
          <a:prstGeom prst="roundRect">
            <a:avLst>
              <a:gd name="adj" fmla="val 50000"/>
            </a:avLst>
          </a:prstGeom>
          <a:solidFill>
            <a:schemeClr val="bg1"/>
          </a:solidFill>
          <a:ln w="19050" cap="sq">
            <a:noFill/>
            <a:miter/>
          </a:ln>
          <a:effectLst>
            <a:outerShdw dist="0" blurRad="393700" dir="0" sx="102000" sy="102000" kx="0" ky="0" algn="ctr" rotWithShape="0">
              <a:srgbClr val="000000">
                <a:alpha val="14000"/>
              </a:srgbClr>
            </a:outerShdw>
          </a:effectLst>
        </p:spPr>
        <p:txBody>
          <a:bodyPr vert="horz" wrap="square" lIns="91440" tIns="45720" rIns="91440" bIns="45720" rtlCol="0" anchor="ctr"/>
          <a:lstStyle/>
          <a:p>
            <a:pPr algn="ctr"/>
            <a:endParaRPr kumimoji="1" lang="zh-CN" altLang="en-US"/>
          </a:p>
        </p:txBody>
      </p:sp>
      <p:pic>
        <p:nvPicPr>
          <p:cNvPr id="4" name=""/>
          <p:cNvPicPr>
            <a:picLocks noChangeAspect="1"/>
          </p:cNvPicPr>
          <p:nvPr/>
        </p:nvPicPr>
        <p:blipFill>
          <a:blip r:embed="rId2">
            <a:alphaModFix amt="100000"/>
          </a:blip>
          <a:srcRect l="0" t="26268" r="0" b="36508"/>
          <a:stretch>
            <a:fillRect/>
          </a:stretch>
        </p:blipFill>
        <p:spPr>
          <a:xfrm rot="0" flipH="0" flipV="0">
            <a:off x="0" y="4272679"/>
            <a:ext cx="10418176" cy="2585322"/>
          </a:xfrm>
          <a:custGeom>
            <a:avLst/>
            <a:gdLst/>
            <a:rect l="l" t="t" r="r" b="b"/>
            <a:pathLst>
              <a:path w="10414000" h="2590800">
                <a:moveTo>
                  <a:pt x="9210823" y="1306"/>
                </a:moveTo>
                <a:cubicBezTo>
                  <a:pt x="9489860" y="-17174"/>
                  <a:pt x="9752779" y="162013"/>
                  <a:pt x="9829711" y="442187"/>
                </a:cubicBezTo>
                <a:lnTo>
                  <a:pt x="10418176" y="2585322"/>
                </a:lnTo>
                <a:lnTo>
                  <a:pt x="0" y="2585322"/>
                </a:lnTo>
                <a:lnTo>
                  <a:pt x="0" y="2517762"/>
                </a:lnTo>
                <a:lnTo>
                  <a:pt x="9090745" y="21610"/>
                </a:lnTo>
                <a:cubicBezTo>
                  <a:pt x="9130770" y="10620"/>
                  <a:pt x="9170961" y="3946"/>
                  <a:pt x="9210823" y="1306"/>
                </a:cubicBezTo>
                <a:close/>
              </a:path>
            </a:pathLst>
          </a:custGeom>
          <a:noFill/>
          <a:ln>
            <a:noFill/>
          </a:ln>
        </p:spPr>
      </p:pic>
      <p:sp>
        <p:nvSpPr>
          <p:cNvPr id="5" name="标题 1"/>
          <p:cNvSpPr txBox="1"/>
          <p:nvPr/>
        </p:nvSpPr>
        <p:spPr>
          <a:xfrm rot="20678762" flipH="0" flipV="0">
            <a:off x="10246930" y="2464720"/>
            <a:ext cx="2585555" cy="4489309"/>
          </a:xfrm>
          <a:custGeom>
            <a:avLst/>
            <a:gdLst>
              <a:gd name="connsiteX0" fmla="*/ 2585555 w 2585555"/>
              <a:gd name="connsiteY0" fmla="*/ 0 h 4489309"/>
              <a:gd name="connsiteX1" fmla="*/ 1352873 w 2585555"/>
              <a:gd name="connsiteY1" fmla="*/ 4489309 h 4489309"/>
              <a:gd name="connsiteX2" fmla="*/ 0 w 2585555"/>
              <a:gd name="connsiteY2" fmla="*/ 4117835 h 4489309"/>
              <a:gd name="connsiteX3" fmla="*/ 0 w 2585555"/>
              <a:gd name="connsiteY3" fmla="*/ 601230 h 4489309"/>
              <a:gd name="connsiteX4" fmla="*/ 601229 w 2585555"/>
              <a:gd name="connsiteY4" fmla="*/ 0 h 4489309"/>
            </a:gdLst>
            <a:rect l="l" t="t" r="r" b="b"/>
            <a:pathLst>
              <a:path w="2585555" h="4489309">
                <a:moveTo>
                  <a:pt x="2585555" y="0"/>
                </a:moveTo>
                <a:lnTo>
                  <a:pt x="1352873" y="4489309"/>
                </a:lnTo>
                <a:lnTo>
                  <a:pt x="0" y="4117835"/>
                </a:lnTo>
                <a:lnTo>
                  <a:pt x="0" y="601230"/>
                </a:lnTo>
                <a:cubicBezTo>
                  <a:pt x="0" y="269180"/>
                  <a:pt x="269180" y="0"/>
                  <a:pt x="601229" y="0"/>
                </a:cubicBezTo>
                <a:close/>
              </a:path>
            </a:pathLst>
          </a:custGeom>
          <a:gradFill>
            <a:gsLst>
              <a:gs pos="0">
                <a:schemeClr val="accent1"/>
              </a:gs>
              <a:gs pos="100000">
                <a:schemeClr val="accent1">
                  <a:lumMod val="75000"/>
                </a:schemeClr>
              </a:gs>
            </a:gsLst>
            <a:lin ang="16200000" scaled="0"/>
          </a:gradFill>
          <a:ln w="1905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0" flipH="0" flipV="0">
            <a:off x="660399" y="1316736"/>
            <a:ext cx="7951166" cy="3236976"/>
          </a:xfrm>
          <a:prstGeom prst="rect">
            <a:avLst/>
          </a:prstGeom>
          <a:noFill/>
          <a:ln>
            <a:noFill/>
          </a:ln>
        </p:spPr>
        <p:txBody>
          <a:bodyPr vert="horz" wrap="square" lIns="0" tIns="0" rIns="0" bIns="0" rtlCol="0" anchor="ctr"/>
          <a:lstStyle/>
          <a:p>
            <a:pPr algn="l"/>
            <a:r>
              <a:rPr kumimoji="1" lang="en-US" altLang="zh-CN" sz="4500">
                <a:ln w="12700">
                  <a:noFill/>
                </a:ln>
                <a:solidFill>
                  <a:srgbClr val="FFFFFF">
                    <a:alpha val="100000"/>
                  </a:srgbClr>
                </a:solidFill>
                <a:latin typeface="Fira Sans Black"/>
                <a:ea typeface="Fira Sans Black"/>
                <a:cs typeface="Fira Sans Black"/>
              </a:rPr>
              <a:t>Creating an Impactful PPT on NumPyA Step-by-Step Guide</a:t>
            </a:r>
            <a:endParaRPr kumimoji="1" lang="zh-CN" altLang="en-US"/>
          </a:p>
        </p:txBody>
      </p:sp>
      <p:sp>
        <p:nvSpPr>
          <p:cNvPr id="7" name="标题 1"/>
          <p:cNvSpPr txBox="1"/>
          <p:nvPr/>
        </p:nvSpPr>
        <p:spPr>
          <a:xfrm rot="0" flipH="0" flipV="0">
            <a:off x="1014857" y="4868602"/>
            <a:ext cx="3496596" cy="261610"/>
          </a:xfrm>
          <a:prstGeom prst="rect">
            <a:avLst/>
          </a:prstGeom>
          <a:noFill/>
          <a:ln>
            <a:noFill/>
          </a:ln>
        </p:spPr>
        <p:txBody>
          <a:bodyPr vert="horz" wrap="square" lIns="91440" tIns="45720" rIns="91440" bIns="45720" rtlCol="0" anchor="t"/>
          <a:lstStyle/>
          <a:p>
            <a:pPr algn="l"/>
            <a:r>
              <a:rPr kumimoji="1" lang="en-US" altLang="zh-CN" sz="1100">
                <a:ln w="12700">
                  <a:noFill/>
                </a:ln>
                <a:solidFill>
                  <a:srgbClr val="000000">
                    <a:alpha val="100000"/>
                  </a:srgbClr>
                </a:solidFill>
                <a:latin typeface="Poppins"/>
                <a:ea typeface="Poppins"/>
                <a:cs typeface="Poppins"/>
              </a:rPr>
              <a:t>HERE IS WHERE YOUR PRESENTATION BEGINS</a:t>
            </a:r>
            <a:endParaRPr kumimoji="1" lang="zh-CN" altLang="en-US"/>
          </a:p>
        </p:txBody>
      </p:sp>
      <p:sp>
        <p:nvSpPr>
          <p:cNvPr id="8" name="标题 1"/>
          <p:cNvSpPr txBox="1"/>
          <p:nvPr/>
        </p:nvSpPr>
        <p:spPr>
          <a:xfrm rot="0" flipH="0" flipV="0">
            <a:off x="660400" y="857801"/>
            <a:ext cx="2017061" cy="250475"/>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rot="0" flipH="0" flipV="0">
            <a:off x="10191990" y="3057174"/>
            <a:ext cx="684000" cy="684000"/>
          </a:xfrm>
          <a:prstGeom prst="ellipse">
            <a:avLst/>
          </a:prstGeom>
          <a:solidFill>
            <a:schemeClr val="bg1"/>
          </a:solidFill>
          <a:ln w="19050" cap="sq">
            <a:noFill/>
            <a:miter/>
          </a:ln>
          <a:effectLst>
            <a:outerShdw dist="0" blurRad="393700" dir="0" sx="102000" sy="102000" kx="0" ky="0" algn="ctr" rotWithShape="0">
              <a:srgbClr val="000000">
                <a:alpha val="32000"/>
              </a:srgb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rot="0" flipH="0" flipV="0">
            <a:off x="10401584" y="3224030"/>
            <a:ext cx="264813" cy="350288"/>
          </a:xfrm>
          <a:custGeom>
            <a:avLst/>
            <a:gdLst>
              <a:gd name="T0" fmla="*/ 110 w 5815"/>
              <a:gd name="T1" fmla="*/ 3987 h 7704"/>
              <a:gd name="T2" fmla="*/ 5654 w 5815"/>
              <a:gd name="T3" fmla="*/ 7616 h 7704"/>
              <a:gd name="T4" fmla="*/ 5766 w 5815"/>
              <a:gd name="T5" fmla="*/ 7535 h 7704"/>
              <a:gd name="T6" fmla="*/ 3485 w 5815"/>
              <a:gd name="T7" fmla="*/ 4068 h 7704"/>
              <a:gd name="T8" fmla="*/ 3486 w 5815"/>
              <a:gd name="T9" fmla="*/ 3586 h 7704"/>
              <a:gd name="T10" fmla="*/ 5765 w 5815"/>
              <a:gd name="T11" fmla="*/ 169 h 7704"/>
              <a:gd name="T12" fmla="*/ 5653 w 5815"/>
              <a:gd name="T13" fmla="*/ 88 h 7704"/>
              <a:gd name="T14" fmla="*/ 111 w 5815"/>
              <a:gd name="T15" fmla="*/ 3668 h 7704"/>
              <a:gd name="T16" fmla="*/ 110 w 5815"/>
              <a:gd name="T17" fmla="*/ 3987 h 7704"/>
            </a:gdLst>
            <a:rect l="0" t="0" r="r" b="b"/>
            <a:pathLst>
              <a:path w="5815" h="7704">
                <a:moveTo>
                  <a:pt x="110" y="3987"/>
                </a:moveTo>
                <a:lnTo>
                  <a:pt x="5654" y="7616"/>
                </a:lnTo>
                <a:cubicBezTo>
                  <a:pt x="5764" y="7704"/>
                  <a:pt x="5815" y="7668"/>
                  <a:pt x="5766" y="7535"/>
                </a:cubicBezTo>
                <a:lnTo>
                  <a:pt x="3485" y="4068"/>
                </a:lnTo>
                <a:cubicBezTo>
                  <a:pt x="3437" y="3935"/>
                  <a:pt x="3437" y="3719"/>
                  <a:pt x="3486" y="3586"/>
                </a:cubicBezTo>
                <a:lnTo>
                  <a:pt x="5765" y="169"/>
                </a:lnTo>
                <a:cubicBezTo>
                  <a:pt x="5814" y="36"/>
                  <a:pt x="5764" y="0"/>
                  <a:pt x="5653" y="88"/>
                </a:cubicBezTo>
                <a:lnTo>
                  <a:pt x="111" y="3668"/>
                </a:lnTo>
                <a:cubicBezTo>
                  <a:pt x="0" y="3755"/>
                  <a:pt x="0" y="3899"/>
                  <a:pt x="110" y="3987"/>
                </a:cubicBezTo>
                <a:close/>
              </a:path>
            </a:pathLst>
          </a:custGeom>
          <a:solidFill>
            <a:schemeClr val="accent1">
              <a:lumMod val="75000"/>
            </a:schemeClr>
          </a:solidFill>
          <a:ln w="1905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rot="0" flipH="0" flipV="0">
            <a:off x="5146391" y="0"/>
            <a:ext cx="5848245" cy="3265794"/>
          </a:xfrm>
          <a:custGeom>
            <a:avLst/>
            <a:gdLst>
              <a:gd name="connsiteX0" fmla="*/ 21613 w 5848245"/>
              <a:gd name="connsiteY0" fmla="*/ 0 h 3265794"/>
              <a:gd name="connsiteX1" fmla="*/ 1323904 w 5848245"/>
              <a:gd name="connsiteY1" fmla="*/ 0 h 3265794"/>
              <a:gd name="connsiteX2" fmla="*/ 1320855 w 5848245"/>
              <a:gd name="connsiteY2" fmla="*/ 11856 h 3265794"/>
              <a:gd name="connsiteX3" fmla="*/ 1287607 w 5848245"/>
              <a:gd name="connsiteY3" fmla="*/ 341671 h 3265794"/>
              <a:gd name="connsiteX4" fmla="*/ 2924121 w 5848245"/>
              <a:gd name="connsiteY4" fmla="*/ 1978185 h 3265794"/>
              <a:gd name="connsiteX5" fmla="*/ 4560635 w 5848245"/>
              <a:gd name="connsiteY5" fmla="*/ 341671 h 3265794"/>
              <a:gd name="connsiteX6" fmla="*/ 4527387 w 5848245"/>
              <a:gd name="connsiteY6" fmla="*/ 11856 h 3265794"/>
              <a:gd name="connsiteX7" fmla="*/ 4524338 w 5848245"/>
              <a:gd name="connsiteY7" fmla="*/ 0 h 3265794"/>
              <a:gd name="connsiteX8" fmla="*/ 5826632 w 5848245"/>
              <a:gd name="connsiteY8" fmla="*/ 0 h 3265794"/>
              <a:gd name="connsiteX9" fmla="*/ 5833148 w 5848245"/>
              <a:gd name="connsiteY9" fmla="*/ 42696 h 3265794"/>
              <a:gd name="connsiteX10" fmla="*/ 5848245 w 5848245"/>
              <a:gd name="connsiteY10" fmla="*/ 341671 h 3265794"/>
              <a:gd name="connsiteX11" fmla="*/ 2924122 w 5848245"/>
              <a:gd name="connsiteY11" fmla="*/ 3265794 h 3265794"/>
              <a:gd name="connsiteX12" fmla="*/ 0 w 5848245"/>
              <a:gd name="connsiteY12" fmla="*/ 341671 h 3265794"/>
              <a:gd name="connsiteX13" fmla="*/ 15096 w 5848245"/>
              <a:gd name="connsiteY13" fmla="*/ 42696 h 3265794"/>
            </a:gdLst>
            <a:rect l="l" t="t" r="r" b="b"/>
            <a:pathLst>
              <a:path w="5848245" h="3265794">
                <a:moveTo>
                  <a:pt x="21613" y="0"/>
                </a:moveTo>
                <a:lnTo>
                  <a:pt x="1323904" y="0"/>
                </a:lnTo>
                <a:lnTo>
                  <a:pt x="1320855" y="11856"/>
                </a:lnTo>
                <a:cubicBezTo>
                  <a:pt x="1299056" y="118390"/>
                  <a:pt x="1287607" y="228693"/>
                  <a:pt x="1287607" y="341671"/>
                </a:cubicBezTo>
                <a:cubicBezTo>
                  <a:pt x="1287607" y="1245493"/>
                  <a:pt x="2020299" y="1978185"/>
                  <a:pt x="2924121" y="1978185"/>
                </a:cubicBezTo>
                <a:cubicBezTo>
                  <a:pt x="3827943" y="1978185"/>
                  <a:pt x="4560635" y="1245493"/>
                  <a:pt x="4560635" y="341671"/>
                </a:cubicBezTo>
                <a:cubicBezTo>
                  <a:pt x="4560635" y="228693"/>
                  <a:pt x="4549187" y="118390"/>
                  <a:pt x="4527387" y="11856"/>
                </a:cubicBezTo>
                <a:lnTo>
                  <a:pt x="4524338" y="0"/>
                </a:lnTo>
                <a:lnTo>
                  <a:pt x="5826632" y="0"/>
                </a:lnTo>
                <a:lnTo>
                  <a:pt x="5833148" y="42696"/>
                </a:lnTo>
                <a:cubicBezTo>
                  <a:pt x="5843131" y="140997"/>
                  <a:pt x="5848245" y="240737"/>
                  <a:pt x="5848245" y="341671"/>
                </a:cubicBezTo>
                <a:cubicBezTo>
                  <a:pt x="5848245" y="1956620"/>
                  <a:pt x="4539071" y="3265794"/>
                  <a:pt x="2924122" y="3265794"/>
                </a:cubicBezTo>
                <a:cubicBezTo>
                  <a:pt x="1309173" y="3265794"/>
                  <a:pt x="0" y="1956620"/>
                  <a:pt x="0" y="341671"/>
                </a:cubicBezTo>
                <a:cubicBezTo>
                  <a:pt x="0" y="240737"/>
                  <a:pt x="5113" y="140997"/>
                  <a:pt x="15096" y="42696"/>
                </a:cubicBezTo>
                <a:close/>
              </a:path>
            </a:pathLst>
          </a:custGeom>
          <a:solidFill>
            <a:schemeClr val="bg1">
              <a:alpha val="20000"/>
            </a:schemeClr>
          </a:solidFill>
          <a:ln w="19050" cap="sq">
            <a:noFill/>
            <a:miter/>
          </a:ln>
        </p:spPr>
        <p:txBody>
          <a:bodyPr vert="horz" wrap="square" lIns="91440" tIns="45720" rIns="91440" bIns="45720" rtlCol="0" anchor="ctr"/>
          <a:lstStyle/>
          <a:p>
            <a:pPr algn="ctr"/>
            <a:endParaRPr kumimoji="1" lang="zh-CN" altLang="en-US"/>
          </a:p>
        </p:txBody>
      </p:sp>
      <p:pic>
        <p:nvPicPr>
          <p:cNvPr id="12" name=""/>
          <p:cNvPicPr>
            <a:picLocks noChangeAspect="1"/>
          </p:cNvPicPr>
          <p:nvPr/>
        </p:nvPicPr>
        <p:blipFill>
          <a:blip r:embed="rId3">
            <a:alphaModFix amt="100000"/>
          </a:blip>
          <a:srcRect l="0" t="24712" r="0" b="24712"/>
          <a:stretch>
            <a:fillRect/>
          </a:stretch>
        </p:blipFill>
        <p:spPr>
          <a:xfrm rot="0" flipH="0" flipV="0">
            <a:off x="8919505" y="1"/>
            <a:ext cx="3272496" cy="2482650"/>
          </a:xfrm>
          <a:custGeom>
            <a:avLst/>
            <a:gdLst/>
            <a:rect l="l" t="t" r="r" b="b"/>
            <a:pathLst>
              <a:path w="3276600" h="2476500">
                <a:moveTo>
                  <a:pt x="0" y="0"/>
                </a:moveTo>
                <a:lnTo>
                  <a:pt x="3272495" y="0"/>
                </a:lnTo>
                <a:lnTo>
                  <a:pt x="3272496" y="1919219"/>
                </a:lnTo>
                <a:lnTo>
                  <a:pt x="1299238" y="2461040"/>
                </a:lnTo>
                <a:cubicBezTo>
                  <a:pt x="979039" y="2548960"/>
                  <a:pt x="648193" y="2360662"/>
                  <a:pt x="560272" y="2040463"/>
                </a:cubicBezTo>
                <a:lnTo>
                  <a:pt x="0" y="0"/>
                </a:lnTo>
                <a:close/>
              </a:path>
            </a:pathLst>
          </a:custGeom>
          <a:noFill/>
          <a:ln>
            <a:noFill/>
          </a:ln>
        </p:spPr>
      </p:pic>
      <p:sp>
        <p:nvSpPr>
          <p:cNvPr id="13" name="标题 1"/>
          <p:cNvSpPr txBox="1"/>
          <p:nvPr/>
        </p:nvSpPr>
        <p:spPr>
          <a:xfrm rot="0" flipH="0" flipV="0">
            <a:off x="826015" y="4887652"/>
            <a:ext cx="188842" cy="188842"/>
          </a:xfrm>
          <a:prstGeom prst="ellipse">
            <a:avLst/>
          </a:prstGeom>
          <a:gradFill>
            <a:gsLst>
              <a:gs pos="0">
                <a:schemeClr val="accent1"/>
              </a:gs>
              <a:gs pos="100000">
                <a:schemeClr val="accent1">
                  <a:lumMod val="75000"/>
                </a:schemeClr>
              </a:gs>
            </a:gsLst>
            <a:lin ang="16200000" scaled="0"/>
          </a:gradFill>
          <a:ln w="1905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0" flipH="0" flipV="0">
            <a:off x="2857243" y="890255"/>
            <a:ext cx="189880" cy="189880"/>
          </a:xfrm>
          <a:prstGeom prst="ellipse">
            <a:avLst/>
          </a:prstGeom>
          <a:solidFill>
            <a:schemeClr val="bg1"/>
          </a:solidFill>
          <a:ln w="19050" cap="sq">
            <a:noFill/>
            <a:miter/>
          </a:ln>
          <a:effectLst>
            <a:outerShdw dist="0" blurRad="393700" dir="0" sx="102000" sy="102000" kx="0" ky="0" algn="ctr" rotWithShape="0">
              <a:srgbClr val="000000">
                <a:alpha val="14000"/>
              </a:srgbClr>
            </a:outerShdw>
          </a:effectLst>
        </p:spPr>
        <p:txBody>
          <a:bodyPr vert="horz" wrap="square" lIns="91440" tIns="45720" rIns="91440" bIns="45720" rtlCol="0" anchor="ctr"/>
          <a:lstStyle/>
          <a:p>
            <a:pPr algn="ctr"/>
            <a:endParaRPr kumimoji="1" lang="zh-CN" altLang="en-US"/>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1800000" flipH="0" flipV="0">
            <a:off x="1886592" y="2306374"/>
            <a:ext cx="6071690" cy="5314804"/>
          </a:xfrm>
          <a:custGeom>
            <a:avLst/>
            <a:gdLst>
              <a:gd name="connsiteX0" fmla="*/ 540465 w 3772447"/>
              <a:gd name="connsiteY0" fmla="*/ 0 h 2778256"/>
              <a:gd name="connsiteX1" fmla="*/ 3726786 w 3772447"/>
              <a:gd name="connsiteY1" fmla="*/ 62639 h 2778256"/>
              <a:gd name="connsiteX2" fmla="*/ 3772447 w 3772447"/>
              <a:gd name="connsiteY2" fmla="*/ 2778256 h 2778256"/>
              <a:gd name="connsiteX3" fmla="*/ 0 w 3772447"/>
              <a:gd name="connsiteY3" fmla="*/ 2778256 h 2778256"/>
              <a:gd name="connsiteX4" fmla="*/ 540465 w 3772447"/>
              <a:gd name="connsiteY4" fmla="*/ 0 h 2778256"/>
            </a:gdLst>
            <a:rect l="l" t="t" r="r" b="b"/>
            <a:pathLst>
              <a:path w="3772447" h="2778256">
                <a:moveTo>
                  <a:pt x="540465" y="0"/>
                </a:moveTo>
                <a:lnTo>
                  <a:pt x="3726786" y="62639"/>
                </a:lnTo>
                <a:lnTo>
                  <a:pt x="3772447" y="2778256"/>
                </a:lnTo>
                <a:lnTo>
                  <a:pt x="0" y="2778256"/>
                </a:lnTo>
                <a:lnTo>
                  <a:pt x="540465" y="0"/>
                </a:lnTo>
                <a:close/>
              </a:path>
            </a:pathLst>
          </a:custGeom>
          <a:gradFill>
            <a:gsLst>
              <a:gs pos="8000">
                <a:schemeClr val="accent1">
                  <a:lumMod val="20000"/>
                  <a:lumOff val="80000"/>
                  <a:alpha val="100000"/>
                </a:schemeClr>
              </a:gs>
              <a:gs pos="60000">
                <a:schemeClr val="bg1"/>
              </a:gs>
            </a:gsLst>
            <a:lin ang="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0" flipH="0" flipV="0">
            <a:off x="964610" y="1577404"/>
            <a:ext cx="3415326" cy="4174287"/>
          </a:xfrm>
          <a:prstGeom prst="round2DiagRect">
            <a:avLst/>
          </a:prstGeom>
          <a:solidFill>
            <a:schemeClr val="bg1"/>
          </a:solidFill>
          <a:ln w="9525" cap="flat">
            <a:noFill/>
            <a:miter/>
          </a:ln>
          <a:effectLst>
            <a:outerShdw dist="127000" blurRad="508000" dir="2700000" sx="100000" sy="100000" kx="0" ky="0" algn="tl" rotWithShape="0">
              <a:schemeClr val="accent1">
                <a:alpha val="20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rot="0" flipH="0" flipV="0">
            <a:off x="5138269" y="2677830"/>
            <a:ext cx="6380629" cy="975256"/>
          </a:xfrm>
          <a:prstGeom prst="rect">
            <a:avLst/>
          </a:prstGeom>
          <a:noFill/>
          <a:ln>
            <a:noFill/>
          </a:ln>
        </p:spPr>
        <p:txBody>
          <a:bodyPr vert="horz" wrap="square" lIns="0" tIns="0" rIns="0" bIns="0" rtlCol="0" anchor="t"/>
          <a:lstStyle/>
          <a:p>
            <a:pPr algn="l"/>
            <a:r>
              <a:rPr kumimoji="1" lang="en-US" altLang="zh-CN" sz="1600">
                <a:ln w="12700">
                  <a:noFill/>
                </a:ln>
                <a:solidFill>
                  <a:srgbClr val="262626">
                    <a:alpha val="100000"/>
                  </a:srgbClr>
                </a:solidFill>
                <a:latin typeface="Poppins"/>
                <a:ea typeface="Poppins"/>
                <a:cs typeface="Poppins"/>
              </a:rPr>
              <a:t>NumPy provides several ways to create arrays, including from regular Python lists, using built- in functions like arange, linspace, and zeros, allowing for flexible initialization.</a:t>
            </a:r>
            <a:endParaRPr kumimoji="1" lang="zh-CN" altLang="en-US"/>
          </a:p>
        </p:txBody>
      </p:sp>
      <p:sp>
        <p:nvSpPr>
          <p:cNvPr id="5" name="标题 1"/>
          <p:cNvSpPr txBox="1"/>
          <p:nvPr/>
        </p:nvSpPr>
        <p:spPr>
          <a:xfrm rot="0" flipH="0" flipV="0">
            <a:off x="5138270" y="1967931"/>
            <a:ext cx="720000" cy="54000"/>
          </a:xfrm>
          <a:prstGeom prst="rect">
            <a:avLst/>
          </a:prstGeom>
          <a:gradFill>
            <a:gsLst>
              <a:gs pos="6000">
                <a:schemeClr val="accent1"/>
              </a:gs>
              <a:gs pos="100000">
                <a:schemeClr val="accent1">
                  <a:lumMod val="40000"/>
                  <a:lumOff val="60000"/>
                </a:schemeClr>
              </a:gs>
            </a:gsLst>
            <a:lin ang="0" scaled="0"/>
          </a:gradFill>
          <a:ln w="9525" cap="flat">
            <a:noFill/>
            <a:miter/>
          </a:ln>
          <a:effectLst/>
        </p:spPr>
        <p:txBody>
          <a:bodyPr vert="horz" wrap="square" lIns="91440" tIns="45720" rIns="91440" bIns="45720" rtlCol="0" anchor="ctr"/>
          <a:lstStyle/>
          <a:p>
            <a:pPr algn="l"/>
            <a:endParaRPr kumimoji="1" lang="zh-CN" altLang="en-US"/>
          </a:p>
        </p:txBody>
      </p:sp>
      <p:pic>
        <p:nvPicPr>
          <p:cNvPr id="6" name=""/>
          <p:cNvPicPr>
            <a:picLocks noChangeAspect="1"/>
          </p:cNvPicPr>
          <p:nvPr/>
        </p:nvPicPr>
        <p:blipFill>
          <a:blip r:embed="rId2">
            <a:alphaModFix amt="100000"/>
          </a:blip>
          <a:srcRect l="3447" t="10858" r="1924" b="10198"/>
          <a:stretch>
            <a:fillRect/>
          </a:stretch>
        </p:blipFill>
        <p:spPr>
          <a:xfrm rot="0" flipH="0" flipV="0">
            <a:off x="1160273" y="1774547"/>
            <a:ext cx="3024000" cy="3780000"/>
          </a:xfrm>
          <a:custGeom>
            <a:avLst/>
            <a:gdLst/>
            <a:rect l="l" t="t" r="r" b="b"/>
            <a:pathLst>
              <a:path w="3024000" h="3780000">
                <a:moveTo>
                  <a:pt x="504010" y="0"/>
                </a:moveTo>
                <a:lnTo>
                  <a:pt x="3024000" y="0"/>
                </a:lnTo>
                <a:lnTo>
                  <a:pt x="3024000" y="3275990"/>
                </a:lnTo>
                <a:cubicBezTo>
                  <a:pt x="3024000" y="3554347"/>
                  <a:pt x="2798347" y="3780000"/>
                  <a:pt x="2519990" y="3780000"/>
                </a:cubicBezTo>
                <a:lnTo>
                  <a:pt x="0" y="3780000"/>
                </a:lnTo>
                <a:lnTo>
                  <a:pt x="0" y="504010"/>
                </a:lnTo>
                <a:cubicBezTo>
                  <a:pt x="0" y="225653"/>
                  <a:pt x="225653" y="0"/>
                  <a:pt x="504010" y="0"/>
                </a:cubicBezTo>
                <a:close/>
              </a:path>
            </a:pathLst>
          </a:custGeom>
          <a:noFill/>
          <a:ln>
            <a:noFill/>
          </a:ln>
        </p:spPr>
      </p:pic>
      <p:sp>
        <p:nvSpPr>
          <p:cNvPr id="7" name="标题 1"/>
          <p:cNvSpPr txBox="1"/>
          <p:nvPr/>
        </p:nvSpPr>
        <p:spPr>
          <a:xfrm rot="0" flipH="0" flipV="0">
            <a:off x="5138270" y="2189109"/>
            <a:ext cx="6380630" cy="447433"/>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Creating Arrays</a:t>
            </a:r>
            <a:endParaRPr kumimoji="1" lang="zh-CN" altLang="en-US"/>
          </a:p>
        </p:txBody>
      </p:sp>
      <p:sp>
        <p:nvSpPr>
          <p:cNvPr id="8" name="标题 1"/>
          <p:cNvSpPr txBox="1"/>
          <p:nvPr/>
        </p:nvSpPr>
        <p:spPr>
          <a:xfrm rot="0" flipH="0" flipV="0">
            <a:off x="5138269" y="4694025"/>
            <a:ext cx="6380629" cy="975256"/>
          </a:xfrm>
          <a:prstGeom prst="rect">
            <a:avLst/>
          </a:prstGeom>
          <a:noFill/>
          <a:ln>
            <a:noFill/>
          </a:ln>
        </p:spPr>
        <p:txBody>
          <a:bodyPr vert="horz" wrap="square" lIns="0" tIns="0" rIns="0" bIns="0" rtlCol="0" anchor="t"/>
          <a:lstStyle/>
          <a:p>
            <a:pPr algn="l"/>
            <a:r>
              <a:rPr kumimoji="1" lang="en-US" altLang="zh-CN" sz="1208">
                <a:ln w="12700">
                  <a:noFill/>
                </a:ln>
                <a:solidFill>
                  <a:srgbClr val="262626">
                    <a:alpha val="100000"/>
                  </a:srgbClr>
                </a:solidFill>
                <a:latin typeface="Poppins"/>
                <a:ea typeface="Poppins"/>
                <a:cs typeface="Poppins"/>
              </a:rPr>
              <a:t>NumPy arrays have several attributes such as shape to determine the dimensions, dtype for data type, and ndim to check the number of dimensions, which help in understanding the structure of the data.</a:t>
            </a:r>
            <a:endParaRPr kumimoji="1" lang="zh-CN" altLang="en-US"/>
          </a:p>
        </p:txBody>
      </p:sp>
      <p:sp>
        <p:nvSpPr>
          <p:cNvPr id="9" name="标题 1"/>
          <p:cNvSpPr txBox="1"/>
          <p:nvPr/>
        </p:nvSpPr>
        <p:spPr>
          <a:xfrm rot="0" flipH="0" flipV="0">
            <a:off x="5138270" y="3984126"/>
            <a:ext cx="720000" cy="54000"/>
          </a:xfrm>
          <a:prstGeom prst="rect">
            <a:avLst/>
          </a:prstGeom>
          <a:gradFill>
            <a:gsLst>
              <a:gs pos="6000">
                <a:schemeClr val="accent1"/>
              </a:gs>
              <a:gs pos="100000">
                <a:schemeClr val="accent1">
                  <a:lumMod val="40000"/>
                  <a:lumOff val="60000"/>
                </a:schemeClr>
              </a:gs>
            </a:gsLst>
            <a:lin ang="0" scaled="0"/>
          </a:gradFill>
          <a:ln w="9525" cap="flat">
            <a:noFill/>
            <a:miter/>
          </a:ln>
          <a:effectLst/>
        </p:spPr>
        <p:txBody>
          <a:bodyPr vert="horz" wrap="square" lIns="91440" tIns="45720" rIns="91440" bIns="45720" rtlCol="0" anchor="ctr"/>
          <a:lstStyle/>
          <a:p>
            <a:pPr algn="l"/>
            <a:endParaRPr kumimoji="1" lang="zh-CN" altLang="en-US"/>
          </a:p>
        </p:txBody>
      </p:sp>
      <p:sp>
        <p:nvSpPr>
          <p:cNvPr id="10" name="标题 1"/>
          <p:cNvSpPr txBox="1"/>
          <p:nvPr/>
        </p:nvSpPr>
        <p:spPr>
          <a:xfrm rot="0" flipH="0" flipV="0">
            <a:off x="5138270" y="4205304"/>
            <a:ext cx="6380630" cy="447433"/>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Array Attributes</a:t>
            </a:r>
            <a:endParaRPr kumimoji="1" lang="zh-CN" altLang="en-US"/>
          </a:p>
        </p:txBody>
      </p:sp>
      <p:sp>
        <p:nvSpPr>
          <p:cNvPr id="11" name="标题 1"/>
          <p:cNvSpPr txBox="1"/>
          <p:nvPr/>
        </p:nvSpPr>
        <p:spPr>
          <a:xfrm rot="5400000" flipH="0" flipV="0">
            <a:off x="-142449" y="550399"/>
            <a:ext cx="612000" cy="32710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rot="5400000" flipH="0" flipV="0">
            <a:off x="2867397" y="-1986051"/>
            <a:ext cx="612000" cy="5400000"/>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rot="0" flipH="0" flipV="0">
            <a:off x="660400" y="479950"/>
            <a:ext cx="1085850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NumPy Arrays</a:t>
            </a:r>
            <a:endParaRPr kumimoji="1" lang="zh-CN" altLang="en-US"/>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16200000" flipH="0" flipV="1">
            <a:off x="2692493" y="2110438"/>
            <a:ext cx="1188000" cy="1188000"/>
          </a:xfrm>
          <a:prstGeom prst="pie">
            <a:avLst>
              <a:gd name="adj1" fmla="val 5412188"/>
              <a:gd name="adj2" fmla="val 16200000"/>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16200000" flipH="0" flipV="1">
            <a:off x="8298807" y="2110438"/>
            <a:ext cx="1188000" cy="1188000"/>
          </a:xfrm>
          <a:prstGeom prst="pie">
            <a:avLst>
              <a:gd name="adj1" fmla="val 5412188"/>
              <a:gd name="adj2" fmla="val 16200000"/>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cxnSp>
        <p:nvCxnSpPr>
          <p:cNvPr id="4" name="标题 1"/>
          <p:cNvCxnSpPr/>
          <p:nvPr/>
        </p:nvCxnSpPr>
        <p:spPr>
          <a:xfrm rot="0" flipH="0" flipV="0">
            <a:off x="588000" y="2704441"/>
            <a:ext cx="11016000" cy="0"/>
          </a:xfrm>
          <a:prstGeom prst="line">
            <a:avLst/>
          </a:prstGeom>
          <a:noFill/>
          <a:ln w="12700" cap="sq">
            <a:solidFill>
              <a:schemeClr val="accent1"/>
            </a:solidFill>
            <a:miter/>
            <a:tailEnd type="none"/>
          </a:ln>
        </p:spPr>
      </p:cxnSp>
      <p:sp>
        <p:nvSpPr>
          <p:cNvPr id="5" name="标题 1"/>
          <p:cNvSpPr txBox="1"/>
          <p:nvPr/>
        </p:nvSpPr>
        <p:spPr>
          <a:xfrm rot="5400000" flipH="0" flipV="0">
            <a:off x="2538670" y="1958123"/>
            <a:ext cx="1495647" cy="1495647"/>
          </a:xfrm>
          <a:prstGeom prst="pie">
            <a:avLst>
              <a:gd name="adj1" fmla="val 5412188"/>
              <a:gd name="adj2" fmla="val 1620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0" flipH="0" flipV="0">
            <a:off x="2926493" y="2176088"/>
            <a:ext cx="720000" cy="360000"/>
          </a:xfrm>
          <a:prstGeom prst="rect">
            <a:avLst/>
          </a:prstGeom>
          <a:noFill/>
          <a:ln>
            <a:noFill/>
          </a:ln>
          <a:effectLst/>
        </p:spPr>
        <p:txBody>
          <a:bodyPr vert="horz" wrap="square" lIns="0" tIns="0" rIns="0" bIns="0" rtlCol="0" anchor="t"/>
          <a:lstStyle/>
          <a:p>
            <a:pPr algn="ctr"/>
            <a:r>
              <a:rPr kumimoji="1" lang="en-US" altLang="zh-CN" sz="2800">
                <a:ln w="12700">
                  <a:noFill/>
                </a:ln>
                <a:solidFill>
                  <a:srgbClr val="FFFFFF">
                    <a:alpha val="100000"/>
                  </a:srgbClr>
                </a:solidFill>
                <a:latin typeface="poppins-bold"/>
                <a:ea typeface="poppins-bold"/>
                <a:cs typeface="poppins-bold"/>
              </a:rPr>
              <a:t>01</a:t>
            </a:r>
            <a:endParaRPr kumimoji="1" lang="zh-CN" altLang="en-US"/>
          </a:p>
        </p:txBody>
      </p:sp>
      <p:sp>
        <p:nvSpPr>
          <p:cNvPr id="7" name="标题 1"/>
          <p:cNvSpPr txBox="1"/>
          <p:nvPr/>
        </p:nvSpPr>
        <p:spPr>
          <a:xfrm rot="5400000" flipH="0" flipV="0">
            <a:off x="8144984" y="1958123"/>
            <a:ext cx="1495647" cy="1495647"/>
          </a:xfrm>
          <a:prstGeom prst="pie">
            <a:avLst>
              <a:gd name="adj1" fmla="val 5412188"/>
              <a:gd name="adj2" fmla="val 1620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rot="0" flipH="0" flipV="0">
            <a:off x="8532807" y="2176088"/>
            <a:ext cx="720000" cy="360000"/>
          </a:xfrm>
          <a:prstGeom prst="rect">
            <a:avLst/>
          </a:prstGeom>
          <a:noFill/>
          <a:ln>
            <a:noFill/>
          </a:ln>
          <a:effectLst/>
        </p:spPr>
        <p:txBody>
          <a:bodyPr vert="horz" wrap="square" lIns="0" tIns="0" rIns="0" bIns="0" rtlCol="0" anchor="t"/>
          <a:lstStyle/>
          <a:p>
            <a:pPr algn="ctr"/>
            <a:r>
              <a:rPr kumimoji="1" lang="en-US" altLang="zh-CN" sz="2800">
                <a:ln w="12700">
                  <a:noFill/>
                </a:ln>
                <a:solidFill>
                  <a:srgbClr val="FFFFFF">
                    <a:alpha val="100000"/>
                  </a:srgbClr>
                </a:solidFill>
                <a:latin typeface="poppins-bold"/>
                <a:ea typeface="poppins-bold"/>
                <a:cs typeface="poppins-bold"/>
              </a:rPr>
              <a:t>02</a:t>
            </a:r>
            <a:endParaRPr kumimoji="1" lang="zh-CN" altLang="en-US"/>
          </a:p>
        </p:txBody>
      </p:sp>
      <p:sp>
        <p:nvSpPr>
          <p:cNvPr id="9" name="标题 1"/>
          <p:cNvSpPr txBox="1"/>
          <p:nvPr/>
        </p:nvSpPr>
        <p:spPr>
          <a:xfrm rot="0" flipH="0" flipV="0">
            <a:off x="946493" y="2958944"/>
            <a:ext cx="4680000" cy="432000"/>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Universal Functions</a:t>
            </a:r>
            <a:endParaRPr kumimoji="1" lang="zh-CN" altLang="en-US"/>
          </a:p>
        </p:txBody>
      </p:sp>
      <p:sp>
        <p:nvSpPr>
          <p:cNvPr id="10" name="标题 1"/>
          <p:cNvSpPr txBox="1"/>
          <p:nvPr/>
        </p:nvSpPr>
        <p:spPr>
          <a:xfrm rot="0" flipH="0" flipV="0">
            <a:off x="946493" y="3531128"/>
            <a:ext cx="4680000" cy="1872000"/>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Universal functions, or ufuncs, are functions that operate on ndarrays in an element- wise manner, enabling efficient mathematical operations such as addition, subtraction, multiplication, and more.</a:t>
            </a:r>
            <a:endParaRPr kumimoji="1" lang="zh-CN" altLang="en-US"/>
          </a:p>
        </p:txBody>
      </p:sp>
      <p:sp>
        <p:nvSpPr>
          <p:cNvPr id="11" name="标题 1"/>
          <p:cNvSpPr txBox="1"/>
          <p:nvPr/>
        </p:nvSpPr>
        <p:spPr>
          <a:xfrm rot="0" flipH="0" flipV="0">
            <a:off x="6552807" y="2958944"/>
            <a:ext cx="4680000" cy="432000"/>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Array Operations</a:t>
            </a:r>
            <a:endParaRPr kumimoji="1" lang="zh-CN" altLang="en-US"/>
          </a:p>
        </p:txBody>
      </p:sp>
      <p:sp>
        <p:nvSpPr>
          <p:cNvPr id="12" name="标题 1"/>
          <p:cNvSpPr txBox="1"/>
          <p:nvPr/>
        </p:nvSpPr>
        <p:spPr>
          <a:xfrm rot="0" flipH="0" flipV="0">
            <a:off x="6552807" y="3531128"/>
            <a:ext cx="4680000" cy="1872000"/>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NumPy supports various array operations such as element- wise addition, broadcasting for multiscale computations, and linear algebra functions, which facilitate complex mathematical calculations efficiently.</a:t>
            </a:r>
            <a:endParaRPr kumimoji="1" lang="zh-CN" altLang="en-US"/>
          </a:p>
        </p:txBody>
      </p:sp>
      <p:sp>
        <p:nvSpPr>
          <p:cNvPr id="13" name="标题 1"/>
          <p:cNvSpPr txBox="1"/>
          <p:nvPr/>
        </p:nvSpPr>
        <p:spPr>
          <a:xfrm rot="5400000" flipH="0" flipV="0">
            <a:off x="-142449" y="550399"/>
            <a:ext cx="612000" cy="32710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5400000" flipH="0" flipV="0">
            <a:off x="2867397" y="-1986051"/>
            <a:ext cx="612000" cy="5400000"/>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rot="0" flipH="0" flipV="0">
            <a:off x="660400" y="479950"/>
            <a:ext cx="1085850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Mathematical Functions</a:t>
            </a:r>
            <a:endParaRPr kumimoji="1" lang="zh-CN" altLang="en-US"/>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19997223" flipH="0" flipV="0">
            <a:off x="6650102" y="245031"/>
            <a:ext cx="7054588" cy="7196831"/>
          </a:xfrm>
          <a:custGeom>
            <a:avLst/>
            <a:gdLst>
              <a:gd name="connsiteX0" fmla="*/ 4926764 w 7054588"/>
              <a:gd name="connsiteY0" fmla="*/ 0 h 7196831"/>
              <a:gd name="connsiteX1" fmla="*/ 7054588 w 7054588"/>
              <a:gd name="connsiteY1" fmla="*/ 1070787 h 7196831"/>
              <a:gd name="connsiteX2" fmla="*/ 3971774 w 7054588"/>
              <a:gd name="connsiteY2" fmla="*/ 7196831 h 7196831"/>
              <a:gd name="connsiteX3" fmla="*/ 0 w 7054588"/>
              <a:gd name="connsiteY3" fmla="*/ 5198112 h 7196831"/>
              <a:gd name="connsiteX4" fmla="*/ 0 w 7054588"/>
              <a:gd name="connsiteY4" fmla="*/ 1219701 h 7196831"/>
              <a:gd name="connsiteX5" fmla="*/ 1219701 w 7054588"/>
              <a:gd name="connsiteY5" fmla="*/ 0 h 7196831"/>
            </a:gdLst>
            <a:rect l="l" t="t" r="r" b="b"/>
            <a:pathLst>
              <a:path w="7054588" h="7196831">
                <a:moveTo>
                  <a:pt x="4926764" y="0"/>
                </a:moveTo>
                <a:lnTo>
                  <a:pt x="7054588" y="1070787"/>
                </a:lnTo>
                <a:lnTo>
                  <a:pt x="3971774" y="7196831"/>
                </a:lnTo>
                <a:lnTo>
                  <a:pt x="0" y="5198112"/>
                </a:lnTo>
                <a:lnTo>
                  <a:pt x="0" y="1219701"/>
                </a:lnTo>
                <a:cubicBezTo>
                  <a:pt x="1" y="546079"/>
                  <a:pt x="546079" y="0"/>
                  <a:pt x="1219701" y="0"/>
                </a:cubicBezTo>
                <a:close/>
              </a:path>
            </a:pathLst>
          </a:custGeom>
          <a:solidFill>
            <a:schemeClr val="accent1">
              <a:lumMod val="20000"/>
              <a:lumOff val="80000"/>
            </a:schemeClr>
          </a:solidFill>
          <a:ln w="19050" cap="sq">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19997223" flipH="0" flipV="0">
            <a:off x="6801591" y="403165"/>
            <a:ext cx="6863189" cy="6877050"/>
          </a:xfrm>
          <a:custGeom>
            <a:avLst/>
            <a:gdLst>
              <a:gd name="connsiteX0" fmla="*/ 5144885 w 6863189"/>
              <a:gd name="connsiteY0" fmla="*/ 0 h 6877050"/>
              <a:gd name="connsiteX1" fmla="*/ 6837449 w 6863189"/>
              <a:gd name="connsiteY1" fmla="*/ 851751 h 6877050"/>
              <a:gd name="connsiteX2" fmla="*/ 6853764 w 6863189"/>
              <a:gd name="connsiteY2" fmla="*/ 915199 h 6877050"/>
              <a:gd name="connsiteX3" fmla="*/ 6863189 w 6863189"/>
              <a:gd name="connsiteY3" fmla="*/ 976961 h 6877050"/>
              <a:gd name="connsiteX4" fmla="*/ 3894083 w 6863189"/>
              <a:gd name="connsiteY4" fmla="*/ 6877050 h 6877050"/>
              <a:gd name="connsiteX5" fmla="*/ 3554439 w 6863189"/>
              <a:gd name="connsiteY5" fmla="*/ 6877050 h 6877050"/>
              <a:gd name="connsiteX6" fmla="*/ 0 w 6863189"/>
              <a:gd name="connsiteY6" fmla="*/ 5088347 h 6877050"/>
              <a:gd name="connsiteX7" fmla="*/ 0 w 6863189"/>
              <a:gd name="connsiteY7" fmla="*/ 1146198 h 6877050"/>
              <a:gd name="connsiteX8" fmla="*/ 1146198 w 6863189"/>
              <a:gd name="connsiteY8" fmla="*/ 0 h 6877050"/>
            </a:gdLst>
            <a:rect l="l" t="t" r="r" b="b"/>
            <a:pathLst>
              <a:path w="6863189" h="6877050">
                <a:moveTo>
                  <a:pt x="5144885" y="0"/>
                </a:moveTo>
                <a:lnTo>
                  <a:pt x="6837449" y="851751"/>
                </a:lnTo>
                <a:lnTo>
                  <a:pt x="6853764" y="915199"/>
                </a:lnTo>
                <a:lnTo>
                  <a:pt x="6863189" y="976961"/>
                </a:lnTo>
                <a:lnTo>
                  <a:pt x="3894083" y="6877050"/>
                </a:lnTo>
                <a:lnTo>
                  <a:pt x="3554439" y="6877050"/>
                </a:lnTo>
                <a:lnTo>
                  <a:pt x="0" y="5088347"/>
                </a:lnTo>
                <a:lnTo>
                  <a:pt x="0" y="1146198"/>
                </a:lnTo>
                <a:cubicBezTo>
                  <a:pt x="0" y="513170"/>
                  <a:pt x="513171" y="0"/>
                  <a:pt x="1146198" y="0"/>
                </a:cubicBezTo>
                <a:close/>
              </a:path>
            </a:pathLst>
          </a:custGeom>
          <a:gradFill>
            <a:gsLst>
              <a:gs pos="0">
                <a:schemeClr val="accent1"/>
              </a:gs>
              <a:gs pos="100000">
                <a:schemeClr val="accent1">
                  <a:lumMod val="75000"/>
                </a:schemeClr>
              </a:gs>
            </a:gsLst>
            <a:lin ang="16200000" scaled="0"/>
          </a:gradFill>
          <a:ln w="1905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0" flipH="0" flipV="0">
            <a:off x="7791451" y="1130300"/>
            <a:ext cx="3332190" cy="4793848"/>
          </a:xfrm>
          <a:prstGeom prst="rect">
            <a:avLst/>
          </a:prstGeom>
          <a:noFill/>
          <a:ln>
            <a:noFill/>
          </a:ln>
        </p:spPr>
        <p:txBody>
          <a:bodyPr vert="horz" wrap="square" lIns="0" tIns="0" rIns="0" bIns="0" rtlCol="0" anchor="ctr"/>
          <a:lstStyle/>
          <a:p>
            <a:pPr algn="r"/>
            <a:r>
              <a:rPr kumimoji="1" lang="en-US" altLang="zh-CN" sz="19900">
                <a:ln w="12700">
                  <a:noFill/>
                </a:ln>
                <a:solidFill>
                  <a:srgbClr val="FFFFFF">
                    <a:alpha val="100000"/>
                  </a:srgbClr>
                </a:solidFill>
                <a:latin typeface="Fira Sans Black"/>
                <a:ea typeface="Fira Sans Black"/>
                <a:cs typeface="Fira Sans Black"/>
              </a:rPr>
              <a:t> 04</a:t>
            </a:r>
            <a:endParaRPr kumimoji="1" lang="zh-CN" altLang="en-US"/>
          </a:p>
        </p:txBody>
      </p:sp>
      <p:sp>
        <p:nvSpPr>
          <p:cNvPr id="5" name="标题 1"/>
          <p:cNvSpPr txBox="1"/>
          <p:nvPr/>
        </p:nvSpPr>
        <p:spPr>
          <a:xfrm rot="0" flipH="0" flipV="0">
            <a:off x="6762991" y="2389143"/>
            <a:ext cx="684000" cy="684000"/>
          </a:xfrm>
          <a:prstGeom prst="ellipse">
            <a:avLst/>
          </a:prstGeom>
          <a:solidFill>
            <a:schemeClr val="bg1"/>
          </a:solidFill>
          <a:ln w="19050" cap="sq">
            <a:noFill/>
            <a:miter/>
          </a:ln>
          <a:effectLst>
            <a:outerShdw dist="0" blurRad="393700" dir="0" sx="102000" sy="102000" kx="0" ky="0" algn="ctr" rotWithShape="0">
              <a:srgbClr val="000000">
                <a:alpha val="32000"/>
              </a:srgb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rot="0" flipH="0" flipV="0">
            <a:off x="6972585" y="2555999"/>
            <a:ext cx="264813" cy="350288"/>
          </a:xfrm>
          <a:custGeom>
            <a:avLst/>
            <a:gdLst>
              <a:gd name="T0" fmla="*/ 110 w 5815"/>
              <a:gd name="T1" fmla="*/ 3987 h 7704"/>
              <a:gd name="T2" fmla="*/ 5654 w 5815"/>
              <a:gd name="T3" fmla="*/ 7616 h 7704"/>
              <a:gd name="T4" fmla="*/ 5766 w 5815"/>
              <a:gd name="T5" fmla="*/ 7535 h 7704"/>
              <a:gd name="T6" fmla="*/ 3485 w 5815"/>
              <a:gd name="T7" fmla="*/ 4068 h 7704"/>
              <a:gd name="T8" fmla="*/ 3486 w 5815"/>
              <a:gd name="T9" fmla="*/ 3586 h 7704"/>
              <a:gd name="T10" fmla="*/ 5765 w 5815"/>
              <a:gd name="T11" fmla="*/ 169 h 7704"/>
              <a:gd name="T12" fmla="*/ 5653 w 5815"/>
              <a:gd name="T13" fmla="*/ 88 h 7704"/>
              <a:gd name="T14" fmla="*/ 111 w 5815"/>
              <a:gd name="T15" fmla="*/ 3668 h 7704"/>
              <a:gd name="T16" fmla="*/ 110 w 5815"/>
              <a:gd name="T17" fmla="*/ 3987 h 7704"/>
            </a:gdLst>
            <a:rect l="0" t="0" r="r" b="b"/>
            <a:pathLst>
              <a:path w="5815" h="7704">
                <a:moveTo>
                  <a:pt x="110" y="3987"/>
                </a:moveTo>
                <a:lnTo>
                  <a:pt x="5654" y="7616"/>
                </a:lnTo>
                <a:cubicBezTo>
                  <a:pt x="5764" y="7704"/>
                  <a:pt x="5815" y="7668"/>
                  <a:pt x="5766" y="7535"/>
                </a:cubicBezTo>
                <a:lnTo>
                  <a:pt x="3485" y="4068"/>
                </a:lnTo>
                <a:cubicBezTo>
                  <a:pt x="3437" y="3935"/>
                  <a:pt x="3437" y="3719"/>
                  <a:pt x="3486" y="3586"/>
                </a:cubicBezTo>
                <a:lnTo>
                  <a:pt x="5765" y="169"/>
                </a:lnTo>
                <a:cubicBezTo>
                  <a:pt x="5814" y="36"/>
                  <a:pt x="5764" y="0"/>
                  <a:pt x="5653" y="88"/>
                </a:cubicBezTo>
                <a:lnTo>
                  <a:pt x="111" y="3668"/>
                </a:lnTo>
                <a:cubicBezTo>
                  <a:pt x="0" y="3755"/>
                  <a:pt x="0" y="3899"/>
                  <a:pt x="110" y="3987"/>
                </a:cubicBezTo>
                <a:close/>
              </a:path>
            </a:pathLst>
          </a:custGeom>
          <a:solidFill>
            <a:schemeClr val="accent1">
              <a:lumMod val="75000"/>
            </a:schemeClr>
          </a:solidFill>
          <a:ln w="1905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0" flipH="0" flipV="0">
            <a:off x="660400" y="914836"/>
            <a:ext cx="1833880" cy="22772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rot="0" flipH="0" flipV="0">
            <a:off x="660400" y="1670530"/>
            <a:ext cx="4964897" cy="3713388"/>
          </a:xfrm>
          <a:prstGeom prst="rect">
            <a:avLst/>
          </a:prstGeom>
          <a:noFill/>
          <a:ln>
            <a:noFill/>
          </a:ln>
        </p:spPr>
        <p:txBody>
          <a:bodyPr vert="horz" wrap="square" lIns="0" tIns="0" rIns="0" bIns="0" rtlCol="0" anchor="ctr"/>
          <a:lstStyle/>
          <a:p>
            <a:pPr algn="l"/>
            <a:r>
              <a:rPr kumimoji="1" lang="en-US" altLang="zh-CN" sz="2800">
                <a:ln w="12700">
                  <a:noFill/>
                </a:ln>
                <a:solidFill>
                  <a:srgbClr val="F97F51">
                    <a:alpha val="100000"/>
                  </a:srgbClr>
                </a:solidFill>
                <a:latin typeface="poppins-bold"/>
                <a:ea typeface="poppins-bold"/>
                <a:cs typeface="poppins-bold"/>
              </a:rPr>
              <a:t>Advanced NumPy Techniques</a:t>
            </a:r>
            <a:endParaRPr kumimoji="1" lang="zh-CN" altLang="en-US"/>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2546620" y="1411004"/>
            <a:ext cx="1739418" cy="1720381"/>
          </a:xfrm>
          <a:custGeom>
            <a:avLst/>
            <a:gdLst>
              <a:gd name="connsiteX0" fmla="*/ 1305888 w 1739418"/>
              <a:gd name="connsiteY0" fmla="*/ 0 h 1720381"/>
              <a:gd name="connsiteX1" fmla="*/ 1665933 w 1739418"/>
              <a:gd name="connsiteY1" fmla="*/ 604361 h 1720381"/>
              <a:gd name="connsiteX2" fmla="*/ 1196922 w 1739418"/>
              <a:gd name="connsiteY2" fmla="*/ 1471136 h 1720381"/>
              <a:gd name="connsiteX3" fmla="*/ 542554 w 1739418"/>
              <a:gd name="connsiteY3" fmla="*/ 1471136 h 1720381"/>
              <a:gd name="connsiteX4" fmla="*/ 73543 w 1739418"/>
              <a:gd name="connsiteY4" fmla="*/ 604361 h 1720381"/>
              <a:gd name="connsiteX5" fmla="*/ 433588 w 1739418"/>
              <a:gd name="connsiteY5" fmla="*/ 0 h 1720381"/>
            </a:gdLst>
            <a:rect l="l" t="t" r="r" b="b"/>
            <a:pathLst>
              <a:path w="1739418" h="1720381">
                <a:moveTo>
                  <a:pt x="1305888" y="0"/>
                </a:moveTo>
                <a:cubicBezTo>
                  <a:pt x="1683840" y="0"/>
                  <a:pt x="1845860" y="271939"/>
                  <a:pt x="1665933" y="604361"/>
                </a:cubicBezTo>
                <a:lnTo>
                  <a:pt x="1196922" y="1471136"/>
                </a:lnTo>
                <a:cubicBezTo>
                  <a:pt x="1016995" y="1803464"/>
                  <a:pt x="722482" y="1803464"/>
                  <a:pt x="542554" y="1471136"/>
                </a:cubicBezTo>
                <a:lnTo>
                  <a:pt x="73543" y="604361"/>
                </a:lnTo>
                <a:cubicBezTo>
                  <a:pt x="-106479" y="271939"/>
                  <a:pt x="55541" y="0"/>
                  <a:pt x="433588" y="0"/>
                </a:cubicBezTo>
                <a:close/>
              </a:path>
            </a:pathLst>
          </a:custGeom>
          <a:solidFill>
            <a:schemeClr val="accent1"/>
          </a:solidFill>
          <a:ln w="9525" cap="flat">
            <a:noFill/>
            <a:miter/>
          </a:ln>
        </p:spPr>
        <p:txBody>
          <a:bodyPr vert="horz" wrap="square" lIns="91440" tIns="45720" rIns="91440" bIns="45720" rtlCol="0" anchor="ctr"/>
          <a:lstStyle/>
          <a:p>
            <a:pPr algn="l"/>
            <a:endParaRPr kumimoji="1" lang="zh-CN" altLang="en-US"/>
          </a:p>
        </p:txBody>
      </p:sp>
      <p:sp>
        <p:nvSpPr>
          <p:cNvPr id="3" name="标题 1"/>
          <p:cNvSpPr txBox="1"/>
          <p:nvPr/>
        </p:nvSpPr>
        <p:spPr>
          <a:xfrm rot="0" flipH="0" flipV="0">
            <a:off x="2999653" y="1805643"/>
            <a:ext cx="833350" cy="815604"/>
          </a:xfrm>
          <a:custGeom>
            <a:avLst/>
            <a:gdLst>
              <a:gd name="connsiteX0" fmla="*/ 323362 w 833350"/>
              <a:gd name="connsiteY0" fmla="*/ 710829 h 815604"/>
              <a:gd name="connsiteX1" fmla="*/ 328029 w 833350"/>
              <a:gd name="connsiteY1" fmla="*/ 723783 h 815604"/>
              <a:gd name="connsiteX2" fmla="*/ 441428 w 833350"/>
              <a:gd name="connsiteY2" fmla="*/ 782504 h 815604"/>
              <a:gd name="connsiteX3" fmla="*/ 500146 w 833350"/>
              <a:gd name="connsiteY3" fmla="*/ 723783 h 815604"/>
              <a:gd name="connsiteX4" fmla="*/ 504337 w 833350"/>
              <a:gd name="connsiteY4" fmla="*/ 710829 h 815604"/>
              <a:gd name="connsiteX5" fmla="*/ 308979 w 833350"/>
              <a:gd name="connsiteY5" fmla="*/ 605958 h 815604"/>
              <a:gd name="connsiteX6" fmla="*/ 270879 w 833350"/>
              <a:gd name="connsiteY6" fmla="*/ 644058 h 815604"/>
              <a:gd name="connsiteX7" fmla="*/ 308979 w 833350"/>
              <a:gd name="connsiteY7" fmla="*/ 682158 h 815604"/>
              <a:gd name="connsiteX8" fmla="*/ 518529 w 833350"/>
              <a:gd name="connsiteY8" fmla="*/ 682158 h 815604"/>
              <a:gd name="connsiteX9" fmla="*/ 556629 w 833350"/>
              <a:gd name="connsiteY9" fmla="*/ 644058 h 815604"/>
              <a:gd name="connsiteX10" fmla="*/ 518529 w 833350"/>
              <a:gd name="connsiteY10" fmla="*/ 605958 h 815604"/>
              <a:gd name="connsiteX11" fmla="*/ 308979 w 833350"/>
              <a:gd name="connsiteY11" fmla="*/ 501183 h 815604"/>
              <a:gd name="connsiteX12" fmla="*/ 270879 w 833350"/>
              <a:gd name="connsiteY12" fmla="*/ 539283 h 815604"/>
              <a:gd name="connsiteX13" fmla="*/ 308979 w 833350"/>
              <a:gd name="connsiteY13" fmla="*/ 577383 h 815604"/>
              <a:gd name="connsiteX14" fmla="*/ 518529 w 833350"/>
              <a:gd name="connsiteY14" fmla="*/ 577383 h 815604"/>
              <a:gd name="connsiteX15" fmla="*/ 556629 w 833350"/>
              <a:gd name="connsiteY15" fmla="*/ 539283 h 815604"/>
              <a:gd name="connsiteX16" fmla="*/ 518529 w 833350"/>
              <a:gd name="connsiteY16" fmla="*/ 501183 h 815604"/>
              <a:gd name="connsiteX17" fmla="*/ 675471 w 833350"/>
              <a:gd name="connsiteY17" fmla="*/ 380081 h 815604"/>
              <a:gd name="connsiteX18" fmla="*/ 686455 w 833350"/>
              <a:gd name="connsiteY18" fmla="*/ 381645 h 815604"/>
              <a:gd name="connsiteX19" fmla="*/ 771513 w 833350"/>
              <a:gd name="connsiteY19" fmla="*/ 432033 h 815604"/>
              <a:gd name="connsiteX20" fmla="*/ 776609 w 833350"/>
              <a:gd name="connsiteY20" fmla="*/ 451892 h 815604"/>
              <a:gd name="connsiteX21" fmla="*/ 756749 w 833350"/>
              <a:gd name="connsiteY21" fmla="*/ 456988 h 815604"/>
              <a:gd name="connsiteX22" fmla="*/ 671691 w 833350"/>
              <a:gd name="connsiteY22" fmla="*/ 406601 h 815604"/>
              <a:gd name="connsiteX23" fmla="*/ 666595 w 833350"/>
              <a:gd name="connsiteY23" fmla="*/ 386741 h 815604"/>
              <a:gd name="connsiteX24" fmla="*/ 675471 w 833350"/>
              <a:gd name="connsiteY24" fmla="*/ 380081 h 815604"/>
              <a:gd name="connsiteX25" fmla="*/ 152134 w 833350"/>
              <a:gd name="connsiteY25" fmla="*/ 380081 h 815604"/>
              <a:gd name="connsiteX26" fmla="*/ 161008 w 833350"/>
              <a:gd name="connsiteY26" fmla="*/ 386741 h 815604"/>
              <a:gd name="connsiteX27" fmla="*/ 155912 w 833350"/>
              <a:gd name="connsiteY27" fmla="*/ 406601 h 815604"/>
              <a:gd name="connsiteX28" fmla="*/ 70854 w 833350"/>
              <a:gd name="connsiteY28" fmla="*/ 456988 h 815604"/>
              <a:gd name="connsiteX29" fmla="*/ 50994 w 833350"/>
              <a:gd name="connsiteY29" fmla="*/ 451892 h 815604"/>
              <a:gd name="connsiteX30" fmla="*/ 56090 w 833350"/>
              <a:gd name="connsiteY30" fmla="*/ 432033 h 815604"/>
              <a:gd name="connsiteX31" fmla="*/ 141148 w 833350"/>
              <a:gd name="connsiteY31" fmla="*/ 381645 h 815604"/>
              <a:gd name="connsiteX32" fmla="*/ 152134 w 833350"/>
              <a:gd name="connsiteY32" fmla="*/ 380081 h 815604"/>
              <a:gd name="connsiteX33" fmla="*/ 413564 w 833350"/>
              <a:gd name="connsiteY33" fmla="*/ 371167 h 815604"/>
              <a:gd name="connsiteX34" fmla="*/ 413799 w 833350"/>
              <a:gd name="connsiteY34" fmla="*/ 371264 h 815604"/>
              <a:gd name="connsiteX35" fmla="*/ 400610 w 833350"/>
              <a:gd name="connsiteY35" fmla="*/ 376596 h 815604"/>
              <a:gd name="connsiteX36" fmla="*/ 395085 w 833350"/>
              <a:gd name="connsiteY36" fmla="*/ 389836 h 815604"/>
              <a:gd name="connsiteX37" fmla="*/ 400324 w 833350"/>
              <a:gd name="connsiteY37" fmla="*/ 403457 h 815604"/>
              <a:gd name="connsiteX38" fmla="*/ 414516 w 833350"/>
              <a:gd name="connsiteY38" fmla="*/ 408696 h 815604"/>
              <a:gd name="connsiteX39" fmla="*/ 428232 w 833350"/>
              <a:gd name="connsiteY39" fmla="*/ 403457 h 815604"/>
              <a:gd name="connsiteX40" fmla="*/ 433376 w 833350"/>
              <a:gd name="connsiteY40" fmla="*/ 389836 h 815604"/>
              <a:gd name="connsiteX41" fmla="*/ 427375 w 833350"/>
              <a:gd name="connsiteY41" fmla="*/ 376882 h 815604"/>
              <a:gd name="connsiteX42" fmla="*/ 413799 w 833350"/>
              <a:gd name="connsiteY42" fmla="*/ 371264 h 815604"/>
              <a:gd name="connsiteX43" fmla="*/ 414040 w 833350"/>
              <a:gd name="connsiteY43" fmla="*/ 371167 h 815604"/>
              <a:gd name="connsiteX44" fmla="*/ 412799 w 833350"/>
              <a:gd name="connsiteY44" fmla="*/ 342876 h 815604"/>
              <a:gd name="connsiteX45" fmla="*/ 413564 w 833350"/>
              <a:gd name="connsiteY45" fmla="*/ 342878 h 815604"/>
              <a:gd name="connsiteX46" fmla="*/ 446997 w 833350"/>
              <a:gd name="connsiteY46" fmla="*/ 356403 h 815604"/>
              <a:gd name="connsiteX47" fmla="*/ 447190 w 833350"/>
              <a:gd name="connsiteY47" fmla="*/ 423755 h 815604"/>
              <a:gd name="connsiteX48" fmla="*/ 446425 w 833350"/>
              <a:gd name="connsiteY48" fmla="*/ 424507 h 815604"/>
              <a:gd name="connsiteX49" fmla="*/ 414040 w 833350"/>
              <a:gd name="connsiteY49" fmla="*/ 436794 h 815604"/>
              <a:gd name="connsiteX50" fmla="*/ 381465 w 833350"/>
              <a:gd name="connsiteY50" fmla="*/ 424507 h 815604"/>
              <a:gd name="connsiteX51" fmla="*/ 366606 w 833350"/>
              <a:gd name="connsiteY51" fmla="*/ 389646 h 815604"/>
              <a:gd name="connsiteX52" fmla="*/ 412799 w 833350"/>
              <a:gd name="connsiteY52" fmla="*/ 342876 h 815604"/>
              <a:gd name="connsiteX53" fmla="*/ 711287 w 833350"/>
              <a:gd name="connsiteY53" fmla="*/ 236580 h 815604"/>
              <a:gd name="connsiteX54" fmla="*/ 717030 w 833350"/>
              <a:gd name="connsiteY54" fmla="*/ 236580 h 815604"/>
              <a:gd name="connsiteX55" fmla="*/ 815900 w 833350"/>
              <a:gd name="connsiteY55" fmla="*/ 236580 h 815604"/>
              <a:gd name="connsiteX56" fmla="*/ 833064 w 833350"/>
              <a:gd name="connsiteY56" fmla="*/ 247995 h 815604"/>
              <a:gd name="connsiteX57" fmla="*/ 821644 w 833350"/>
              <a:gd name="connsiteY57" fmla="*/ 265155 h 815604"/>
              <a:gd name="connsiteX58" fmla="*/ 815900 w 833350"/>
              <a:gd name="connsiteY58" fmla="*/ 265155 h 815604"/>
              <a:gd name="connsiteX59" fmla="*/ 717030 w 833350"/>
              <a:gd name="connsiteY59" fmla="*/ 265155 h 815604"/>
              <a:gd name="connsiteX60" fmla="*/ 699876 w 833350"/>
              <a:gd name="connsiteY60" fmla="*/ 253739 h 815604"/>
              <a:gd name="connsiteX61" fmla="*/ 711287 w 833350"/>
              <a:gd name="connsiteY61" fmla="*/ 236580 h 815604"/>
              <a:gd name="connsiteX62" fmla="*/ 11703 w 833350"/>
              <a:gd name="connsiteY62" fmla="*/ 236580 h 815604"/>
              <a:gd name="connsiteX63" fmla="*/ 110573 w 833350"/>
              <a:gd name="connsiteY63" fmla="*/ 236580 h 815604"/>
              <a:gd name="connsiteX64" fmla="*/ 127732 w 833350"/>
              <a:gd name="connsiteY64" fmla="*/ 247995 h 815604"/>
              <a:gd name="connsiteX65" fmla="*/ 116316 w 833350"/>
              <a:gd name="connsiteY65" fmla="*/ 265155 h 815604"/>
              <a:gd name="connsiteX66" fmla="*/ 110573 w 833350"/>
              <a:gd name="connsiteY66" fmla="*/ 265155 h 815604"/>
              <a:gd name="connsiteX67" fmla="*/ 11703 w 833350"/>
              <a:gd name="connsiteY67" fmla="*/ 265155 h 815604"/>
              <a:gd name="connsiteX68" fmla="*/ 288 w 833350"/>
              <a:gd name="connsiteY68" fmla="*/ 247995 h 815604"/>
              <a:gd name="connsiteX69" fmla="*/ 11703 w 833350"/>
              <a:gd name="connsiteY69" fmla="*/ 236580 h 815604"/>
              <a:gd name="connsiteX70" fmla="*/ 415469 w 833350"/>
              <a:gd name="connsiteY70" fmla="*/ 104181 h 815604"/>
              <a:gd name="connsiteX71" fmla="*/ 400515 w 833350"/>
              <a:gd name="connsiteY71" fmla="*/ 109896 h 815604"/>
              <a:gd name="connsiteX72" fmla="*/ 394705 w 833350"/>
              <a:gd name="connsiteY72" fmla="*/ 128946 h 815604"/>
              <a:gd name="connsiteX73" fmla="*/ 396705 w 833350"/>
              <a:gd name="connsiteY73" fmla="*/ 172285 h 815604"/>
              <a:gd name="connsiteX74" fmla="*/ 403658 w 833350"/>
              <a:gd name="connsiteY74" fmla="*/ 277441 h 815604"/>
              <a:gd name="connsiteX75" fmla="*/ 408992 w 833350"/>
              <a:gd name="connsiteY75" fmla="*/ 303159 h 815604"/>
              <a:gd name="connsiteX76" fmla="*/ 412707 w 833350"/>
              <a:gd name="connsiteY76" fmla="*/ 304968 h 815604"/>
              <a:gd name="connsiteX77" fmla="*/ 416803 w 833350"/>
              <a:gd name="connsiteY77" fmla="*/ 302492 h 815604"/>
              <a:gd name="connsiteX78" fmla="*/ 422041 w 833350"/>
              <a:gd name="connsiteY78" fmla="*/ 277917 h 815604"/>
              <a:gd name="connsiteX79" fmla="*/ 431566 w 833350"/>
              <a:gd name="connsiteY79" fmla="*/ 169428 h 815604"/>
              <a:gd name="connsiteX80" fmla="*/ 432995 w 833350"/>
              <a:gd name="connsiteY80" fmla="*/ 140853 h 815604"/>
              <a:gd name="connsiteX81" fmla="*/ 428042 w 833350"/>
              <a:gd name="connsiteY81" fmla="*/ 109325 h 815604"/>
              <a:gd name="connsiteX82" fmla="*/ 415469 w 833350"/>
              <a:gd name="connsiteY82" fmla="*/ 104181 h 815604"/>
              <a:gd name="connsiteX83" fmla="*/ 415850 w 833350"/>
              <a:gd name="connsiteY83" fmla="*/ 77226 h 815604"/>
              <a:gd name="connsiteX84" fmla="*/ 453950 w 833350"/>
              <a:gd name="connsiteY84" fmla="*/ 98181 h 815604"/>
              <a:gd name="connsiteX85" fmla="*/ 461760 w 833350"/>
              <a:gd name="connsiteY85" fmla="*/ 141996 h 815604"/>
              <a:gd name="connsiteX86" fmla="*/ 460141 w 833350"/>
              <a:gd name="connsiteY86" fmla="*/ 172857 h 815604"/>
              <a:gd name="connsiteX87" fmla="*/ 450616 w 833350"/>
              <a:gd name="connsiteY87" fmla="*/ 280965 h 815604"/>
              <a:gd name="connsiteX88" fmla="*/ 442710 w 833350"/>
              <a:gd name="connsiteY88" fmla="*/ 315636 h 815604"/>
              <a:gd name="connsiteX89" fmla="*/ 412707 w 833350"/>
              <a:gd name="connsiteY89" fmla="*/ 332686 h 815604"/>
              <a:gd name="connsiteX90" fmla="*/ 413183 w 833350"/>
              <a:gd name="connsiteY90" fmla="*/ 333067 h 815604"/>
              <a:gd name="connsiteX91" fmla="*/ 383941 w 833350"/>
              <a:gd name="connsiteY91" fmla="*/ 314874 h 815604"/>
              <a:gd name="connsiteX92" fmla="*/ 376131 w 833350"/>
              <a:gd name="connsiteY92" fmla="*/ 279918 h 815604"/>
              <a:gd name="connsiteX93" fmla="*/ 369082 w 833350"/>
              <a:gd name="connsiteY93" fmla="*/ 175143 h 815604"/>
              <a:gd name="connsiteX94" fmla="*/ 367082 w 833350"/>
              <a:gd name="connsiteY94" fmla="*/ 129994 h 815604"/>
              <a:gd name="connsiteX95" fmla="*/ 380417 w 833350"/>
              <a:gd name="connsiteY95" fmla="*/ 91894 h 815604"/>
              <a:gd name="connsiteX96" fmla="*/ 415850 w 833350"/>
              <a:gd name="connsiteY96" fmla="*/ 77226 h 815604"/>
              <a:gd name="connsiteX97" fmla="*/ 59869 w 833350"/>
              <a:gd name="connsiteY97" fmla="*/ 55658 h 815604"/>
              <a:gd name="connsiteX98" fmla="*/ 70854 w 833350"/>
              <a:gd name="connsiteY98" fmla="*/ 57223 h 815604"/>
              <a:gd name="connsiteX99" fmla="*/ 155912 w 833350"/>
              <a:gd name="connsiteY99" fmla="*/ 107611 h 815604"/>
              <a:gd name="connsiteX100" fmla="*/ 156017 w 833350"/>
              <a:gd name="connsiteY100" fmla="*/ 107672 h 815604"/>
              <a:gd name="connsiteX101" fmla="*/ 161056 w 833350"/>
              <a:gd name="connsiteY101" fmla="*/ 127518 h 815604"/>
              <a:gd name="connsiteX102" fmla="*/ 141148 w 833350"/>
              <a:gd name="connsiteY102" fmla="*/ 132661 h 815604"/>
              <a:gd name="connsiteX103" fmla="*/ 56090 w 833350"/>
              <a:gd name="connsiteY103" fmla="*/ 82179 h 815604"/>
              <a:gd name="connsiteX104" fmla="*/ 50994 w 833350"/>
              <a:gd name="connsiteY104" fmla="*/ 62319 h 815604"/>
              <a:gd name="connsiteX105" fmla="*/ 59869 w 833350"/>
              <a:gd name="connsiteY105" fmla="*/ 55658 h 815604"/>
              <a:gd name="connsiteX106" fmla="*/ 767733 w 833350"/>
              <a:gd name="connsiteY106" fmla="*/ 55658 h 815604"/>
              <a:gd name="connsiteX107" fmla="*/ 776609 w 833350"/>
              <a:gd name="connsiteY107" fmla="*/ 62319 h 815604"/>
              <a:gd name="connsiteX108" fmla="*/ 771513 w 833350"/>
              <a:gd name="connsiteY108" fmla="*/ 82179 h 815604"/>
              <a:gd name="connsiteX109" fmla="*/ 686454 w 833350"/>
              <a:gd name="connsiteY109" fmla="*/ 132661 h 815604"/>
              <a:gd name="connsiteX110" fmla="*/ 666547 w 833350"/>
              <a:gd name="connsiteY110" fmla="*/ 127518 h 815604"/>
              <a:gd name="connsiteX111" fmla="*/ 671586 w 833350"/>
              <a:gd name="connsiteY111" fmla="*/ 107672 h 815604"/>
              <a:gd name="connsiteX112" fmla="*/ 671691 w 833350"/>
              <a:gd name="connsiteY112" fmla="*/ 107611 h 815604"/>
              <a:gd name="connsiteX113" fmla="*/ 756749 w 833350"/>
              <a:gd name="connsiteY113" fmla="*/ 57223 h 815604"/>
              <a:gd name="connsiteX114" fmla="*/ 767733 w 833350"/>
              <a:gd name="connsiteY114" fmla="*/ 55658 h 815604"/>
              <a:gd name="connsiteX115" fmla="*/ 435820 w 833350"/>
              <a:gd name="connsiteY115" fmla="*/ 30206 h 815604"/>
              <a:gd name="connsiteX116" fmla="*/ 371941 w 833350"/>
              <a:gd name="connsiteY116" fmla="*/ 32993 h 815604"/>
              <a:gd name="connsiteX117" fmla="*/ 290596 w 833350"/>
              <a:gd name="connsiteY117" fmla="*/ 66405 h 815604"/>
              <a:gd name="connsiteX118" fmla="*/ 229465 w 833350"/>
              <a:gd name="connsiteY118" fmla="*/ 373567 h 815604"/>
              <a:gd name="connsiteX119" fmla="*/ 290596 w 833350"/>
              <a:gd name="connsiteY119" fmla="*/ 434699 h 815604"/>
              <a:gd name="connsiteX120" fmla="*/ 297073 w 833350"/>
              <a:gd name="connsiteY120" fmla="*/ 446796 h 815604"/>
              <a:gd name="connsiteX121" fmla="*/ 297073 w 833350"/>
              <a:gd name="connsiteY121" fmla="*/ 472132 h 815604"/>
              <a:gd name="connsiteX122" fmla="*/ 308789 w 833350"/>
              <a:gd name="connsiteY122" fmla="*/ 472132 h 815604"/>
              <a:gd name="connsiteX123" fmla="*/ 518339 w 833350"/>
              <a:gd name="connsiteY123" fmla="*/ 472132 h 815604"/>
              <a:gd name="connsiteX124" fmla="*/ 518529 w 833350"/>
              <a:gd name="connsiteY124" fmla="*/ 472132 h 815604"/>
              <a:gd name="connsiteX125" fmla="*/ 530150 w 833350"/>
              <a:gd name="connsiteY125" fmla="*/ 472132 h 815604"/>
              <a:gd name="connsiteX126" fmla="*/ 530150 w 833350"/>
              <a:gd name="connsiteY126" fmla="*/ 446796 h 815604"/>
              <a:gd name="connsiteX127" fmla="*/ 536627 w 833350"/>
              <a:gd name="connsiteY127" fmla="*/ 434699 h 815604"/>
              <a:gd name="connsiteX128" fmla="*/ 597758 w 833350"/>
              <a:gd name="connsiteY128" fmla="*/ 127537 h 815604"/>
              <a:gd name="connsiteX129" fmla="*/ 435820 w 833350"/>
              <a:gd name="connsiteY129" fmla="*/ 30206 h 815604"/>
              <a:gd name="connsiteX130" fmla="*/ 425497 w 833350"/>
              <a:gd name="connsiteY130" fmla="*/ 263 h 815604"/>
              <a:gd name="connsiteX131" fmla="*/ 563392 w 833350"/>
              <a:gd name="connsiteY131" fmla="*/ 49583 h 815604"/>
              <a:gd name="connsiteX132" fmla="*/ 614741 w 833350"/>
              <a:gd name="connsiteY132" fmla="*/ 400114 h 815604"/>
              <a:gd name="connsiteX133" fmla="*/ 563392 w 833350"/>
              <a:gd name="connsiteY133" fmla="*/ 451463 h 815604"/>
              <a:gd name="connsiteX134" fmla="*/ 559391 w 833350"/>
              <a:gd name="connsiteY134" fmla="*/ 454511 h 815604"/>
              <a:gd name="connsiteX135" fmla="*/ 559391 w 833350"/>
              <a:gd name="connsiteY135" fmla="*/ 485753 h 815604"/>
              <a:gd name="connsiteX136" fmla="*/ 562821 w 833350"/>
              <a:gd name="connsiteY136" fmla="*/ 488706 h 815604"/>
              <a:gd name="connsiteX137" fmla="*/ 569250 w 833350"/>
              <a:gd name="connsiteY137" fmla="*/ 582774 h 815604"/>
              <a:gd name="connsiteX138" fmla="*/ 567583 w 833350"/>
              <a:gd name="connsiteY138" fmla="*/ 584622 h 815604"/>
              <a:gd name="connsiteX139" fmla="*/ 561201 w 833350"/>
              <a:gd name="connsiteY139" fmla="*/ 591385 h 815604"/>
              <a:gd name="connsiteX140" fmla="*/ 567583 w 833350"/>
              <a:gd name="connsiteY140" fmla="*/ 598243 h 815604"/>
              <a:gd name="connsiteX141" fmla="*/ 564802 w 833350"/>
              <a:gd name="connsiteY141" fmla="*/ 692493 h 815604"/>
              <a:gd name="connsiteX142" fmla="*/ 538437 w 833350"/>
              <a:gd name="connsiteY142" fmla="*/ 707781 h 815604"/>
              <a:gd name="connsiteX143" fmla="*/ 532531 w 833350"/>
              <a:gd name="connsiteY143" fmla="*/ 709590 h 815604"/>
              <a:gd name="connsiteX144" fmla="*/ 531579 w 833350"/>
              <a:gd name="connsiteY144" fmla="*/ 715686 h 815604"/>
              <a:gd name="connsiteX145" fmla="*/ 413754 w 833350"/>
              <a:gd name="connsiteY145" fmla="*/ 815604 h 815604"/>
              <a:gd name="connsiteX146" fmla="*/ 296025 w 833350"/>
              <a:gd name="connsiteY146" fmla="*/ 715686 h 815604"/>
              <a:gd name="connsiteX147" fmla="*/ 295073 w 833350"/>
              <a:gd name="connsiteY147" fmla="*/ 709590 h 815604"/>
              <a:gd name="connsiteX148" fmla="*/ 289167 w 833350"/>
              <a:gd name="connsiteY148" fmla="*/ 707781 h 815604"/>
              <a:gd name="connsiteX149" fmla="*/ 244735 w 833350"/>
              <a:gd name="connsiteY149" fmla="*/ 624608 h 815604"/>
              <a:gd name="connsiteX150" fmla="*/ 260021 w 833350"/>
              <a:gd name="connsiteY150" fmla="*/ 598243 h 815604"/>
              <a:gd name="connsiteX151" fmla="*/ 266403 w 833350"/>
              <a:gd name="connsiteY151" fmla="*/ 591385 h 815604"/>
              <a:gd name="connsiteX152" fmla="*/ 260021 w 833350"/>
              <a:gd name="connsiteY152" fmla="*/ 584622 h 815604"/>
              <a:gd name="connsiteX153" fmla="*/ 262939 w 833350"/>
              <a:gd name="connsiteY153" fmla="*/ 490374 h 815604"/>
              <a:gd name="connsiteX154" fmla="*/ 264783 w 833350"/>
              <a:gd name="connsiteY154" fmla="*/ 488706 h 815604"/>
              <a:gd name="connsiteX155" fmla="*/ 268212 w 833350"/>
              <a:gd name="connsiteY155" fmla="*/ 485753 h 815604"/>
              <a:gd name="connsiteX156" fmla="*/ 268212 w 833350"/>
              <a:gd name="connsiteY156" fmla="*/ 454511 h 815604"/>
              <a:gd name="connsiteX157" fmla="*/ 264212 w 833350"/>
              <a:gd name="connsiteY157" fmla="*/ 451463 h 815604"/>
              <a:gd name="connsiteX158" fmla="*/ 212862 w 833350"/>
              <a:gd name="connsiteY158" fmla="*/ 100933 h 815604"/>
              <a:gd name="connsiteX159" fmla="*/ 377492 w 833350"/>
              <a:gd name="connsiteY159" fmla="*/ 2661 h 815604"/>
              <a:gd name="connsiteX160" fmla="*/ 425497 w 833350"/>
              <a:gd name="connsiteY160" fmla="*/ 263 h 815604"/>
            </a:gdLst>
            <a:rect l="l" t="t" r="r" b="b"/>
            <a:pathLst>
              <a:path w="833350" h="815604">
                <a:moveTo>
                  <a:pt x="323362" y="710829"/>
                </a:moveTo>
                <a:lnTo>
                  <a:pt x="328029" y="723783"/>
                </a:lnTo>
                <a:cubicBezTo>
                  <a:pt x="343129" y="771312"/>
                  <a:pt x="393899" y="797601"/>
                  <a:pt x="441428" y="782504"/>
                </a:cubicBezTo>
                <a:cubicBezTo>
                  <a:pt x="469374" y="773627"/>
                  <a:pt x="491268" y="751729"/>
                  <a:pt x="500146" y="723783"/>
                </a:cubicBezTo>
                <a:lnTo>
                  <a:pt x="504337" y="710829"/>
                </a:lnTo>
                <a:close/>
                <a:moveTo>
                  <a:pt x="308979" y="605958"/>
                </a:moveTo>
                <a:cubicBezTo>
                  <a:pt x="287938" y="605958"/>
                  <a:pt x="270879" y="623018"/>
                  <a:pt x="270879" y="644058"/>
                </a:cubicBezTo>
                <a:cubicBezTo>
                  <a:pt x="270879" y="665099"/>
                  <a:pt x="287938" y="682158"/>
                  <a:pt x="308979" y="682158"/>
                </a:cubicBezTo>
                <a:lnTo>
                  <a:pt x="518529" y="682158"/>
                </a:lnTo>
                <a:cubicBezTo>
                  <a:pt x="539570" y="682158"/>
                  <a:pt x="556629" y="665099"/>
                  <a:pt x="556629" y="644058"/>
                </a:cubicBezTo>
                <a:cubicBezTo>
                  <a:pt x="556629" y="623018"/>
                  <a:pt x="539570" y="605958"/>
                  <a:pt x="518529" y="605958"/>
                </a:cubicBezTo>
                <a:close/>
                <a:moveTo>
                  <a:pt x="308979" y="501183"/>
                </a:moveTo>
                <a:cubicBezTo>
                  <a:pt x="287938" y="501183"/>
                  <a:pt x="270879" y="518242"/>
                  <a:pt x="270879" y="539283"/>
                </a:cubicBezTo>
                <a:cubicBezTo>
                  <a:pt x="270879" y="560324"/>
                  <a:pt x="287938" y="577383"/>
                  <a:pt x="308979" y="577383"/>
                </a:cubicBezTo>
                <a:lnTo>
                  <a:pt x="518529" y="577383"/>
                </a:lnTo>
                <a:cubicBezTo>
                  <a:pt x="539570" y="577383"/>
                  <a:pt x="556629" y="560324"/>
                  <a:pt x="556629" y="539283"/>
                </a:cubicBezTo>
                <a:cubicBezTo>
                  <a:pt x="556629" y="518242"/>
                  <a:pt x="539570" y="501183"/>
                  <a:pt x="518529" y="501183"/>
                </a:cubicBezTo>
                <a:close/>
                <a:moveTo>
                  <a:pt x="675471" y="380081"/>
                </a:moveTo>
                <a:cubicBezTo>
                  <a:pt x="679066" y="379158"/>
                  <a:pt x="683012" y="379607"/>
                  <a:pt x="686455" y="381645"/>
                </a:cubicBezTo>
                <a:lnTo>
                  <a:pt x="771513" y="432033"/>
                </a:lnTo>
                <a:cubicBezTo>
                  <a:pt x="778400" y="436109"/>
                  <a:pt x="780686" y="445001"/>
                  <a:pt x="776609" y="451892"/>
                </a:cubicBezTo>
                <a:cubicBezTo>
                  <a:pt x="772532" y="458784"/>
                  <a:pt x="763636" y="461065"/>
                  <a:pt x="756749" y="456988"/>
                </a:cubicBezTo>
                <a:lnTo>
                  <a:pt x="671691" y="406601"/>
                </a:lnTo>
                <a:cubicBezTo>
                  <a:pt x="664804" y="402524"/>
                  <a:pt x="662518" y="393632"/>
                  <a:pt x="666595" y="386741"/>
                </a:cubicBezTo>
                <a:cubicBezTo>
                  <a:pt x="668634" y="383296"/>
                  <a:pt x="671877" y="381003"/>
                  <a:pt x="675471" y="380081"/>
                </a:cubicBezTo>
                <a:close/>
                <a:moveTo>
                  <a:pt x="152134" y="380081"/>
                </a:moveTo>
                <a:cubicBezTo>
                  <a:pt x="155727" y="381003"/>
                  <a:pt x="158969" y="383296"/>
                  <a:pt x="161008" y="386741"/>
                </a:cubicBezTo>
                <a:cubicBezTo>
                  <a:pt x="165085" y="393632"/>
                  <a:pt x="162803" y="402524"/>
                  <a:pt x="155912" y="406601"/>
                </a:cubicBezTo>
                <a:lnTo>
                  <a:pt x="70854" y="456988"/>
                </a:lnTo>
                <a:cubicBezTo>
                  <a:pt x="63963" y="461065"/>
                  <a:pt x="55071" y="458784"/>
                  <a:pt x="50994" y="451892"/>
                </a:cubicBezTo>
                <a:cubicBezTo>
                  <a:pt x="46918" y="445001"/>
                  <a:pt x="49199" y="436109"/>
                  <a:pt x="56090" y="432033"/>
                </a:cubicBezTo>
                <a:lnTo>
                  <a:pt x="141148" y="381645"/>
                </a:lnTo>
                <a:cubicBezTo>
                  <a:pt x="144594" y="379607"/>
                  <a:pt x="148540" y="379158"/>
                  <a:pt x="152134" y="380081"/>
                </a:cubicBezTo>
                <a:close/>
                <a:moveTo>
                  <a:pt x="413564" y="371167"/>
                </a:moveTo>
                <a:lnTo>
                  <a:pt x="413799" y="371264"/>
                </a:lnTo>
                <a:lnTo>
                  <a:pt x="400610" y="376596"/>
                </a:lnTo>
                <a:cubicBezTo>
                  <a:pt x="396984" y="380033"/>
                  <a:pt x="394978" y="384841"/>
                  <a:pt x="395085" y="389836"/>
                </a:cubicBezTo>
                <a:cubicBezTo>
                  <a:pt x="394540" y="394955"/>
                  <a:pt x="396488" y="400023"/>
                  <a:pt x="400324" y="403457"/>
                </a:cubicBezTo>
                <a:cubicBezTo>
                  <a:pt x="404197" y="406976"/>
                  <a:pt x="409285" y="408855"/>
                  <a:pt x="414516" y="408696"/>
                </a:cubicBezTo>
                <a:cubicBezTo>
                  <a:pt x="419605" y="408852"/>
                  <a:pt x="424544" y="406966"/>
                  <a:pt x="428232" y="403457"/>
                </a:cubicBezTo>
                <a:cubicBezTo>
                  <a:pt x="431968" y="399961"/>
                  <a:pt x="433869" y="394929"/>
                  <a:pt x="433376" y="389836"/>
                </a:cubicBezTo>
                <a:cubicBezTo>
                  <a:pt x="433354" y="384851"/>
                  <a:pt x="431163" y="380123"/>
                  <a:pt x="427375" y="376882"/>
                </a:cubicBezTo>
                <a:lnTo>
                  <a:pt x="413799" y="371264"/>
                </a:lnTo>
                <a:lnTo>
                  <a:pt x="414040" y="371167"/>
                </a:lnTo>
                <a:close/>
                <a:moveTo>
                  <a:pt x="412799" y="342876"/>
                </a:moveTo>
                <a:cubicBezTo>
                  <a:pt x="413053" y="342875"/>
                  <a:pt x="413309" y="342875"/>
                  <a:pt x="413564" y="342878"/>
                </a:cubicBezTo>
                <a:cubicBezTo>
                  <a:pt x="426077" y="342692"/>
                  <a:pt x="438133" y="347570"/>
                  <a:pt x="446997" y="356403"/>
                </a:cubicBezTo>
                <a:cubicBezTo>
                  <a:pt x="465649" y="374948"/>
                  <a:pt x="465735" y="405103"/>
                  <a:pt x="447190" y="423755"/>
                </a:cubicBezTo>
                <a:cubicBezTo>
                  <a:pt x="446938" y="424008"/>
                  <a:pt x="446683" y="424259"/>
                  <a:pt x="446425" y="424507"/>
                </a:cubicBezTo>
                <a:cubicBezTo>
                  <a:pt x="437556" y="432522"/>
                  <a:pt x="425995" y="436909"/>
                  <a:pt x="414040" y="436794"/>
                </a:cubicBezTo>
                <a:cubicBezTo>
                  <a:pt x="402021" y="436956"/>
                  <a:pt x="390383" y="432567"/>
                  <a:pt x="381465" y="424507"/>
                </a:cubicBezTo>
                <a:cubicBezTo>
                  <a:pt x="371562" y="415683"/>
                  <a:pt x="366113" y="402901"/>
                  <a:pt x="366606" y="389646"/>
                </a:cubicBezTo>
                <a:cubicBezTo>
                  <a:pt x="366447" y="363975"/>
                  <a:pt x="387128" y="343035"/>
                  <a:pt x="412799" y="342876"/>
                </a:cubicBezTo>
                <a:close/>
                <a:moveTo>
                  <a:pt x="711287" y="236580"/>
                </a:moveTo>
                <a:cubicBezTo>
                  <a:pt x="713182" y="236199"/>
                  <a:pt x="715135" y="236199"/>
                  <a:pt x="717030" y="236580"/>
                </a:cubicBezTo>
                <a:lnTo>
                  <a:pt x="815900" y="236580"/>
                </a:lnTo>
                <a:cubicBezTo>
                  <a:pt x="823787" y="234994"/>
                  <a:pt x="831473" y="240105"/>
                  <a:pt x="833064" y="247995"/>
                </a:cubicBezTo>
                <a:cubicBezTo>
                  <a:pt x="834645" y="255886"/>
                  <a:pt x="829530" y="263569"/>
                  <a:pt x="821644" y="265155"/>
                </a:cubicBezTo>
                <a:cubicBezTo>
                  <a:pt x="819748" y="265536"/>
                  <a:pt x="817795" y="265536"/>
                  <a:pt x="815900" y="265155"/>
                </a:cubicBezTo>
                <a:lnTo>
                  <a:pt x="717030" y="265155"/>
                </a:lnTo>
                <a:cubicBezTo>
                  <a:pt x="709144" y="266740"/>
                  <a:pt x="701457" y="261629"/>
                  <a:pt x="699876" y="253739"/>
                </a:cubicBezTo>
                <a:cubicBezTo>
                  <a:pt x="698285" y="245848"/>
                  <a:pt x="703400" y="238165"/>
                  <a:pt x="711287" y="236580"/>
                </a:cubicBezTo>
                <a:close/>
                <a:moveTo>
                  <a:pt x="11703" y="236580"/>
                </a:moveTo>
                <a:lnTo>
                  <a:pt x="110573" y="236580"/>
                </a:lnTo>
                <a:cubicBezTo>
                  <a:pt x="118463" y="234994"/>
                  <a:pt x="126146" y="240105"/>
                  <a:pt x="127732" y="247995"/>
                </a:cubicBezTo>
                <a:cubicBezTo>
                  <a:pt x="129318" y="255886"/>
                  <a:pt x="124207" y="263569"/>
                  <a:pt x="116316" y="265155"/>
                </a:cubicBezTo>
                <a:cubicBezTo>
                  <a:pt x="114421" y="265536"/>
                  <a:pt x="112468" y="265536"/>
                  <a:pt x="110573" y="265155"/>
                </a:cubicBezTo>
                <a:lnTo>
                  <a:pt x="11703" y="265155"/>
                </a:lnTo>
                <a:cubicBezTo>
                  <a:pt x="3813" y="263569"/>
                  <a:pt x="-1298" y="255886"/>
                  <a:pt x="288" y="247995"/>
                </a:cubicBezTo>
                <a:cubicBezTo>
                  <a:pt x="1445" y="242237"/>
                  <a:pt x="5945" y="237737"/>
                  <a:pt x="11703" y="236580"/>
                </a:cubicBezTo>
                <a:close/>
                <a:moveTo>
                  <a:pt x="415469" y="104181"/>
                </a:moveTo>
                <a:cubicBezTo>
                  <a:pt x="409887" y="103797"/>
                  <a:pt x="404418" y="105887"/>
                  <a:pt x="400515" y="109896"/>
                </a:cubicBezTo>
                <a:cubicBezTo>
                  <a:pt x="396226" y="115276"/>
                  <a:pt x="394148" y="122088"/>
                  <a:pt x="394705" y="128946"/>
                </a:cubicBezTo>
                <a:cubicBezTo>
                  <a:pt x="394705" y="137519"/>
                  <a:pt x="395371" y="152092"/>
                  <a:pt x="396705" y="172285"/>
                </a:cubicBezTo>
                <a:lnTo>
                  <a:pt x="403658" y="277441"/>
                </a:lnTo>
                <a:cubicBezTo>
                  <a:pt x="404105" y="286236"/>
                  <a:pt x="405903" y="294911"/>
                  <a:pt x="408992" y="303159"/>
                </a:cubicBezTo>
                <a:cubicBezTo>
                  <a:pt x="409563" y="304397"/>
                  <a:pt x="409849" y="304968"/>
                  <a:pt x="412707" y="304968"/>
                </a:cubicBezTo>
                <a:cubicBezTo>
                  <a:pt x="415564" y="304968"/>
                  <a:pt x="415850" y="304968"/>
                  <a:pt x="416803" y="302492"/>
                </a:cubicBezTo>
                <a:cubicBezTo>
                  <a:pt x="419971" y="294670"/>
                  <a:pt x="421745" y="286352"/>
                  <a:pt x="422041" y="277917"/>
                </a:cubicBezTo>
                <a:lnTo>
                  <a:pt x="431566" y="169428"/>
                </a:lnTo>
                <a:cubicBezTo>
                  <a:pt x="432519" y="159903"/>
                  <a:pt x="432995" y="150378"/>
                  <a:pt x="432995" y="140853"/>
                </a:cubicBezTo>
                <a:cubicBezTo>
                  <a:pt x="433666" y="130107"/>
                  <a:pt x="431975" y="119346"/>
                  <a:pt x="428042" y="109325"/>
                </a:cubicBezTo>
                <a:cubicBezTo>
                  <a:pt x="427280" y="107801"/>
                  <a:pt x="425565" y="104181"/>
                  <a:pt x="415469" y="104181"/>
                </a:cubicBezTo>
                <a:close/>
                <a:moveTo>
                  <a:pt x="415850" y="77226"/>
                </a:moveTo>
                <a:cubicBezTo>
                  <a:pt x="431681" y="75566"/>
                  <a:pt x="446874" y="83923"/>
                  <a:pt x="453950" y="98181"/>
                </a:cubicBezTo>
                <a:cubicBezTo>
                  <a:pt x="459831" y="112008"/>
                  <a:pt x="462501" y="126988"/>
                  <a:pt x="461760" y="141996"/>
                </a:cubicBezTo>
                <a:cubicBezTo>
                  <a:pt x="461783" y="152304"/>
                  <a:pt x="461243" y="162607"/>
                  <a:pt x="460141" y="172857"/>
                </a:cubicBezTo>
                <a:lnTo>
                  <a:pt x="450616" y="280965"/>
                </a:lnTo>
                <a:cubicBezTo>
                  <a:pt x="450150" y="292912"/>
                  <a:pt x="447469" y="304668"/>
                  <a:pt x="442710" y="315636"/>
                </a:cubicBezTo>
                <a:cubicBezTo>
                  <a:pt x="437040" y="326829"/>
                  <a:pt x="425225" y="333543"/>
                  <a:pt x="412707" y="332686"/>
                </a:cubicBezTo>
                <a:lnTo>
                  <a:pt x="413183" y="333067"/>
                </a:lnTo>
                <a:cubicBezTo>
                  <a:pt x="400622" y="333591"/>
                  <a:pt x="389022" y="326374"/>
                  <a:pt x="383941" y="314874"/>
                </a:cubicBezTo>
                <a:cubicBezTo>
                  <a:pt x="379471" y="303719"/>
                  <a:pt x="376834" y="291914"/>
                  <a:pt x="376131" y="279918"/>
                </a:cubicBezTo>
                <a:lnTo>
                  <a:pt x="369082" y="175143"/>
                </a:lnTo>
                <a:cubicBezTo>
                  <a:pt x="367749" y="154092"/>
                  <a:pt x="367082" y="139329"/>
                  <a:pt x="367082" y="129994"/>
                </a:cubicBezTo>
                <a:cubicBezTo>
                  <a:pt x="366395" y="116042"/>
                  <a:pt x="371180" y="102373"/>
                  <a:pt x="380417" y="91894"/>
                </a:cubicBezTo>
                <a:cubicBezTo>
                  <a:pt x="389610" y="82195"/>
                  <a:pt x="402492" y="76862"/>
                  <a:pt x="415850" y="77226"/>
                </a:cubicBezTo>
                <a:close/>
                <a:moveTo>
                  <a:pt x="59869" y="55658"/>
                </a:moveTo>
                <a:cubicBezTo>
                  <a:pt x="63463" y="54736"/>
                  <a:pt x="67408" y="55185"/>
                  <a:pt x="70854" y="57223"/>
                </a:cubicBezTo>
                <a:lnTo>
                  <a:pt x="155912" y="107611"/>
                </a:lnTo>
                <a:cubicBezTo>
                  <a:pt x="155947" y="107631"/>
                  <a:pt x="155983" y="107651"/>
                  <a:pt x="156017" y="107672"/>
                </a:cubicBezTo>
                <a:cubicBezTo>
                  <a:pt x="162888" y="111761"/>
                  <a:pt x="165145" y="120646"/>
                  <a:pt x="161056" y="127518"/>
                </a:cubicBezTo>
                <a:cubicBezTo>
                  <a:pt x="156933" y="134374"/>
                  <a:pt x="148077" y="136663"/>
                  <a:pt x="141148" y="132661"/>
                </a:cubicBezTo>
                <a:lnTo>
                  <a:pt x="56090" y="82179"/>
                </a:lnTo>
                <a:cubicBezTo>
                  <a:pt x="49199" y="78102"/>
                  <a:pt x="46918" y="69210"/>
                  <a:pt x="50994" y="62319"/>
                </a:cubicBezTo>
                <a:cubicBezTo>
                  <a:pt x="53032" y="58873"/>
                  <a:pt x="56275" y="56580"/>
                  <a:pt x="59869" y="55658"/>
                </a:cubicBezTo>
                <a:close/>
                <a:moveTo>
                  <a:pt x="767733" y="55658"/>
                </a:moveTo>
                <a:cubicBezTo>
                  <a:pt x="771327" y="56580"/>
                  <a:pt x="774571" y="58873"/>
                  <a:pt x="776609" y="62319"/>
                </a:cubicBezTo>
                <a:cubicBezTo>
                  <a:pt x="780685" y="69210"/>
                  <a:pt x="778399" y="78102"/>
                  <a:pt x="771513" y="82179"/>
                </a:cubicBezTo>
                <a:lnTo>
                  <a:pt x="686454" y="132661"/>
                </a:lnTo>
                <a:cubicBezTo>
                  <a:pt x="679530" y="136663"/>
                  <a:pt x="670672" y="134374"/>
                  <a:pt x="666547" y="127518"/>
                </a:cubicBezTo>
                <a:cubicBezTo>
                  <a:pt x="662461" y="120646"/>
                  <a:pt x="664718" y="111761"/>
                  <a:pt x="671586" y="107672"/>
                </a:cubicBezTo>
                <a:cubicBezTo>
                  <a:pt x="671624" y="107651"/>
                  <a:pt x="671653" y="107631"/>
                  <a:pt x="671691" y="107611"/>
                </a:cubicBezTo>
                <a:lnTo>
                  <a:pt x="756749" y="57223"/>
                </a:lnTo>
                <a:cubicBezTo>
                  <a:pt x="760193" y="55185"/>
                  <a:pt x="764138" y="54736"/>
                  <a:pt x="767733" y="55658"/>
                </a:cubicBezTo>
                <a:close/>
                <a:moveTo>
                  <a:pt x="435820" y="30206"/>
                </a:moveTo>
                <a:cubicBezTo>
                  <a:pt x="414657" y="28060"/>
                  <a:pt x="393133" y="28943"/>
                  <a:pt x="371941" y="32993"/>
                </a:cubicBezTo>
                <a:cubicBezTo>
                  <a:pt x="343685" y="38392"/>
                  <a:pt x="316021" y="49420"/>
                  <a:pt x="290596" y="66405"/>
                </a:cubicBezTo>
                <a:cubicBezTo>
                  <a:pt x="188895" y="134344"/>
                  <a:pt x="161525" y="271866"/>
                  <a:pt x="229465" y="373567"/>
                </a:cubicBezTo>
                <a:cubicBezTo>
                  <a:pt x="245628" y="397763"/>
                  <a:pt x="266401" y="418536"/>
                  <a:pt x="290596" y="434699"/>
                </a:cubicBezTo>
                <a:cubicBezTo>
                  <a:pt x="294650" y="437387"/>
                  <a:pt x="297084" y="441931"/>
                  <a:pt x="297073" y="446796"/>
                </a:cubicBezTo>
                <a:lnTo>
                  <a:pt x="297073" y="472132"/>
                </a:lnTo>
                <a:lnTo>
                  <a:pt x="308789" y="472132"/>
                </a:lnTo>
                <a:lnTo>
                  <a:pt x="518339" y="472132"/>
                </a:lnTo>
                <a:lnTo>
                  <a:pt x="518529" y="472132"/>
                </a:lnTo>
                <a:lnTo>
                  <a:pt x="530150" y="472132"/>
                </a:lnTo>
                <a:lnTo>
                  <a:pt x="530150" y="446796"/>
                </a:lnTo>
                <a:cubicBezTo>
                  <a:pt x="530140" y="441931"/>
                  <a:pt x="532569" y="437387"/>
                  <a:pt x="536627" y="434699"/>
                </a:cubicBezTo>
                <a:cubicBezTo>
                  <a:pt x="638325" y="366759"/>
                  <a:pt x="665700" y="229238"/>
                  <a:pt x="597758" y="127537"/>
                </a:cubicBezTo>
                <a:cubicBezTo>
                  <a:pt x="559541" y="70330"/>
                  <a:pt x="499309" y="36641"/>
                  <a:pt x="435820" y="30206"/>
                </a:cubicBezTo>
                <a:close/>
                <a:moveTo>
                  <a:pt x="425497" y="263"/>
                </a:moveTo>
                <a:cubicBezTo>
                  <a:pt x="473697" y="2472"/>
                  <a:pt x="521776" y="18602"/>
                  <a:pt x="563392" y="49583"/>
                </a:cubicBezTo>
                <a:cubicBezTo>
                  <a:pt x="674368" y="132200"/>
                  <a:pt x="697361" y="289137"/>
                  <a:pt x="614741" y="400114"/>
                </a:cubicBezTo>
                <a:cubicBezTo>
                  <a:pt x="600206" y="419633"/>
                  <a:pt x="582909" y="436931"/>
                  <a:pt x="563392" y="451463"/>
                </a:cubicBezTo>
                <a:lnTo>
                  <a:pt x="559391" y="454511"/>
                </a:lnTo>
                <a:lnTo>
                  <a:pt x="559391" y="485753"/>
                </a:lnTo>
                <a:lnTo>
                  <a:pt x="562821" y="488706"/>
                </a:lnTo>
                <a:cubicBezTo>
                  <a:pt x="590576" y="512907"/>
                  <a:pt x="593453" y="555025"/>
                  <a:pt x="569250" y="582774"/>
                </a:cubicBezTo>
                <a:cubicBezTo>
                  <a:pt x="568707" y="583403"/>
                  <a:pt x="568155" y="584022"/>
                  <a:pt x="567583" y="584622"/>
                </a:cubicBezTo>
                <a:lnTo>
                  <a:pt x="561201" y="591385"/>
                </a:lnTo>
                <a:lnTo>
                  <a:pt x="567583" y="598243"/>
                </a:lnTo>
                <a:cubicBezTo>
                  <a:pt x="592843" y="625037"/>
                  <a:pt x="591596" y="667233"/>
                  <a:pt x="564802" y="692493"/>
                </a:cubicBezTo>
                <a:cubicBezTo>
                  <a:pt x="557315" y="699560"/>
                  <a:pt x="548285" y="704790"/>
                  <a:pt x="538437" y="707781"/>
                </a:cubicBezTo>
                <a:lnTo>
                  <a:pt x="532531" y="709590"/>
                </a:lnTo>
                <a:lnTo>
                  <a:pt x="531579" y="715686"/>
                </a:lnTo>
                <a:cubicBezTo>
                  <a:pt x="522244" y="773455"/>
                  <a:pt x="472268" y="815832"/>
                  <a:pt x="413754" y="815604"/>
                </a:cubicBezTo>
                <a:cubicBezTo>
                  <a:pt x="355276" y="815794"/>
                  <a:pt x="305349" y="773417"/>
                  <a:pt x="296025" y="715686"/>
                </a:cubicBezTo>
                <a:lnTo>
                  <a:pt x="295073" y="709590"/>
                </a:lnTo>
                <a:lnTo>
                  <a:pt x="289167" y="707781"/>
                </a:lnTo>
                <a:cubicBezTo>
                  <a:pt x="253931" y="697084"/>
                  <a:pt x="234038" y="659851"/>
                  <a:pt x="244735" y="624608"/>
                </a:cubicBezTo>
                <a:cubicBezTo>
                  <a:pt x="247726" y="614759"/>
                  <a:pt x="252958" y="605739"/>
                  <a:pt x="260021" y="598243"/>
                </a:cubicBezTo>
                <a:lnTo>
                  <a:pt x="266403" y="591385"/>
                </a:lnTo>
                <a:lnTo>
                  <a:pt x="260021" y="584622"/>
                </a:lnTo>
                <a:cubicBezTo>
                  <a:pt x="234801" y="557790"/>
                  <a:pt x="236108" y="515595"/>
                  <a:pt x="262939" y="490374"/>
                </a:cubicBezTo>
                <a:cubicBezTo>
                  <a:pt x="263544" y="489807"/>
                  <a:pt x="264158" y="489250"/>
                  <a:pt x="264783" y="488706"/>
                </a:cubicBezTo>
                <a:lnTo>
                  <a:pt x="268212" y="485753"/>
                </a:lnTo>
                <a:lnTo>
                  <a:pt x="268212" y="454511"/>
                </a:lnTo>
                <a:lnTo>
                  <a:pt x="264212" y="451463"/>
                </a:lnTo>
                <a:cubicBezTo>
                  <a:pt x="153236" y="368847"/>
                  <a:pt x="130246" y="211909"/>
                  <a:pt x="212862" y="100933"/>
                </a:cubicBezTo>
                <a:cubicBezTo>
                  <a:pt x="254170" y="45445"/>
                  <a:pt x="314059" y="11953"/>
                  <a:pt x="377492" y="2661"/>
                </a:cubicBezTo>
                <a:cubicBezTo>
                  <a:pt x="393351" y="338"/>
                  <a:pt x="409431" y="-473"/>
                  <a:pt x="425497" y="263"/>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4" name="标题 1"/>
          <p:cNvSpPr txBox="1"/>
          <p:nvPr/>
        </p:nvSpPr>
        <p:spPr>
          <a:xfrm rot="0" flipH="0" flipV="0">
            <a:off x="1058454" y="3238813"/>
            <a:ext cx="4715748" cy="864000"/>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Basic Indexing</a:t>
            </a:r>
            <a:endParaRPr kumimoji="1" lang="zh-CN" altLang="en-US"/>
          </a:p>
        </p:txBody>
      </p:sp>
      <p:sp>
        <p:nvSpPr>
          <p:cNvPr id="5" name="标题 1"/>
          <p:cNvSpPr txBox="1"/>
          <p:nvPr/>
        </p:nvSpPr>
        <p:spPr>
          <a:xfrm rot="0" flipH="0" flipV="0">
            <a:off x="1058454" y="4109786"/>
            <a:ext cx="4715748" cy="1778446"/>
          </a:xfrm>
          <a:prstGeom prst="rect">
            <a:avLst/>
          </a:prstGeom>
          <a:noFill/>
          <a:ln>
            <a:noFill/>
          </a:ln>
        </p:spPr>
        <p:txBody>
          <a:bodyPr vert="horz" wrap="square" lIns="0" tIns="0" rIns="0" bIns="0" rtlCol="0" anchor="t"/>
          <a:lstStyle/>
          <a:p>
            <a:pPr algn="ctr"/>
            <a:r>
              <a:rPr kumimoji="1" lang="en-US" altLang="zh-CN" sz="1600">
                <a:ln w="12700">
                  <a:noFill/>
                </a:ln>
                <a:solidFill>
                  <a:srgbClr val="404040">
                    <a:alpha val="100000"/>
                  </a:srgbClr>
                </a:solidFill>
                <a:latin typeface="Poppins"/>
                <a:ea typeface="Poppins"/>
                <a:cs typeface="Poppins"/>
              </a:rPr>
              <a:t>In this section, we will cover the fundamental aspects of indexing in NumPy arrays, including accessing elements and subarrays using simple integer indices.</a:t>
            </a:r>
            <a:endParaRPr kumimoji="1" lang="zh-CN" altLang="en-US"/>
          </a:p>
        </p:txBody>
      </p:sp>
      <p:sp>
        <p:nvSpPr>
          <p:cNvPr id="6" name="标题 1"/>
          <p:cNvSpPr txBox="1"/>
          <p:nvPr/>
        </p:nvSpPr>
        <p:spPr>
          <a:xfrm rot="0" flipH="0" flipV="0">
            <a:off x="7893162" y="1411004"/>
            <a:ext cx="1739622" cy="1720381"/>
          </a:xfrm>
          <a:custGeom>
            <a:avLst/>
            <a:gdLst>
              <a:gd name="connsiteX0" fmla="*/ 1305961 w 1739622"/>
              <a:gd name="connsiteY0" fmla="*/ 0 h 1720381"/>
              <a:gd name="connsiteX1" fmla="*/ 1666006 w 1739622"/>
              <a:gd name="connsiteY1" fmla="*/ 604361 h 1720381"/>
              <a:gd name="connsiteX2" fmla="*/ 1196995 w 1739622"/>
              <a:gd name="connsiteY2" fmla="*/ 1471136 h 1720381"/>
              <a:gd name="connsiteX3" fmla="*/ 542627 w 1739622"/>
              <a:gd name="connsiteY3" fmla="*/ 1471136 h 1720381"/>
              <a:gd name="connsiteX4" fmla="*/ 73617 w 1739622"/>
              <a:gd name="connsiteY4" fmla="*/ 604361 h 1720381"/>
              <a:gd name="connsiteX5" fmla="*/ 433661 w 1739622"/>
              <a:gd name="connsiteY5" fmla="*/ 0 h 1720381"/>
            </a:gdLst>
            <a:rect l="l" t="t" r="r" b="b"/>
            <a:pathLst>
              <a:path w="1739622" h="1720381">
                <a:moveTo>
                  <a:pt x="1305961" y="0"/>
                </a:moveTo>
                <a:cubicBezTo>
                  <a:pt x="1684199" y="0"/>
                  <a:pt x="1846124" y="271939"/>
                  <a:pt x="1666006" y="604361"/>
                </a:cubicBezTo>
                <a:lnTo>
                  <a:pt x="1196995" y="1471136"/>
                </a:lnTo>
                <a:cubicBezTo>
                  <a:pt x="1017068" y="1803464"/>
                  <a:pt x="722555" y="1803464"/>
                  <a:pt x="542627" y="1471136"/>
                </a:cubicBezTo>
                <a:lnTo>
                  <a:pt x="73617" y="604361"/>
                </a:lnTo>
                <a:cubicBezTo>
                  <a:pt x="-106501" y="271939"/>
                  <a:pt x="55424" y="0"/>
                  <a:pt x="433661" y="0"/>
                </a:cubicBezTo>
                <a:close/>
              </a:path>
            </a:pathLst>
          </a:custGeom>
          <a:solidFill>
            <a:schemeClr val="accent2"/>
          </a:solidFill>
          <a:ln w="9525"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rot="0" flipH="0" flipV="0">
            <a:off x="8336268" y="1729651"/>
            <a:ext cx="853409" cy="749960"/>
          </a:xfrm>
          <a:custGeom>
            <a:avLst/>
            <a:gdLst>
              <a:gd name="connsiteX0" fmla="*/ 189069 w 853409"/>
              <a:gd name="connsiteY0" fmla="*/ 520598 h 749960"/>
              <a:gd name="connsiteX1" fmla="*/ 138586 w 853409"/>
              <a:gd name="connsiteY1" fmla="*/ 570985 h 749960"/>
              <a:gd name="connsiteX2" fmla="*/ 84675 w 853409"/>
              <a:gd name="connsiteY2" fmla="*/ 599465 h 749960"/>
              <a:gd name="connsiteX3" fmla="*/ 84675 w 853409"/>
              <a:gd name="connsiteY3" fmla="*/ 720623 h 749960"/>
              <a:gd name="connsiteX4" fmla="*/ 85246 w 853409"/>
              <a:gd name="connsiteY4" fmla="*/ 720623 h 749960"/>
              <a:gd name="connsiteX5" fmla="*/ 188593 w 853409"/>
              <a:gd name="connsiteY5" fmla="*/ 720623 h 749960"/>
              <a:gd name="connsiteX6" fmla="*/ 189069 w 853409"/>
              <a:gd name="connsiteY6" fmla="*/ 720623 h 749960"/>
              <a:gd name="connsiteX7" fmla="*/ 269460 w 853409"/>
              <a:gd name="connsiteY7" fmla="*/ 518503 h 749960"/>
              <a:gd name="connsiteX8" fmla="*/ 269460 w 853409"/>
              <a:gd name="connsiteY8" fmla="*/ 720623 h 749960"/>
              <a:gd name="connsiteX9" fmla="*/ 269936 w 853409"/>
              <a:gd name="connsiteY9" fmla="*/ 720623 h 749960"/>
              <a:gd name="connsiteX10" fmla="*/ 373282 w 853409"/>
              <a:gd name="connsiteY10" fmla="*/ 720623 h 749960"/>
              <a:gd name="connsiteX11" fmla="*/ 373759 w 853409"/>
              <a:gd name="connsiteY11" fmla="*/ 720623 h 749960"/>
              <a:gd name="connsiteX12" fmla="*/ 373759 w 853409"/>
              <a:gd name="connsiteY12" fmla="*/ 594322 h 749960"/>
              <a:gd name="connsiteX13" fmla="*/ 315846 w 853409"/>
              <a:gd name="connsiteY13" fmla="*/ 564890 h 749960"/>
              <a:gd name="connsiteX14" fmla="*/ 558544 w 853409"/>
              <a:gd name="connsiteY14" fmla="*/ 470878 h 749960"/>
              <a:gd name="connsiteX15" fmla="*/ 464627 w 853409"/>
              <a:gd name="connsiteY15" fmla="*/ 564699 h 749960"/>
              <a:gd name="connsiteX16" fmla="*/ 454150 w 853409"/>
              <a:gd name="connsiteY16" fmla="*/ 573843 h 749960"/>
              <a:gd name="connsiteX17" fmla="*/ 454150 w 853409"/>
              <a:gd name="connsiteY17" fmla="*/ 720623 h 749960"/>
              <a:gd name="connsiteX18" fmla="*/ 454626 w 853409"/>
              <a:gd name="connsiteY18" fmla="*/ 720623 h 749960"/>
              <a:gd name="connsiteX19" fmla="*/ 558068 w 853409"/>
              <a:gd name="connsiteY19" fmla="*/ 720623 h 749960"/>
              <a:gd name="connsiteX20" fmla="*/ 558544 w 853409"/>
              <a:gd name="connsiteY20" fmla="*/ 720623 h 749960"/>
              <a:gd name="connsiteX21" fmla="*/ 217929 w 853409"/>
              <a:gd name="connsiteY21" fmla="*/ 450494 h 749960"/>
              <a:gd name="connsiteX22" fmla="*/ 217929 w 853409"/>
              <a:gd name="connsiteY22" fmla="*/ 720623 h 749960"/>
              <a:gd name="connsiteX23" fmla="*/ 188593 w 853409"/>
              <a:gd name="connsiteY23" fmla="*/ 749960 h 749960"/>
              <a:gd name="connsiteX24" fmla="*/ 85246 w 853409"/>
              <a:gd name="connsiteY24" fmla="*/ 749960 h 749960"/>
              <a:gd name="connsiteX25" fmla="*/ 55814 w 853409"/>
              <a:gd name="connsiteY25" fmla="*/ 720623 h 749960"/>
              <a:gd name="connsiteX26" fmla="*/ 55814 w 853409"/>
              <a:gd name="connsiteY26" fmla="*/ 573462 h 749960"/>
              <a:gd name="connsiteX27" fmla="*/ 69339 w 853409"/>
              <a:gd name="connsiteY27" fmla="*/ 572509 h 749960"/>
              <a:gd name="connsiteX28" fmla="*/ 118203 w 853409"/>
              <a:gd name="connsiteY28" fmla="*/ 550125 h 749960"/>
              <a:gd name="connsiteX29" fmla="*/ 240599 w 853409"/>
              <a:gd name="connsiteY29" fmla="*/ 448875 h 749960"/>
              <a:gd name="connsiteX30" fmla="*/ 335849 w 853409"/>
              <a:gd name="connsiteY30" fmla="*/ 544125 h 749960"/>
              <a:gd name="connsiteX31" fmla="*/ 388522 w 853409"/>
              <a:gd name="connsiteY31" fmla="*/ 567175 h 749960"/>
              <a:gd name="connsiteX32" fmla="*/ 402619 w 853409"/>
              <a:gd name="connsiteY32" fmla="*/ 567175 h 749960"/>
              <a:gd name="connsiteX33" fmla="*/ 402619 w 853409"/>
              <a:gd name="connsiteY33" fmla="*/ 720814 h 749960"/>
              <a:gd name="connsiteX34" fmla="*/ 373282 w 853409"/>
              <a:gd name="connsiteY34" fmla="*/ 749960 h 749960"/>
              <a:gd name="connsiteX35" fmla="*/ 269936 w 853409"/>
              <a:gd name="connsiteY35" fmla="*/ 749960 h 749960"/>
              <a:gd name="connsiteX36" fmla="*/ 240599 w 853409"/>
              <a:gd name="connsiteY36" fmla="*/ 720623 h 749960"/>
              <a:gd name="connsiteX37" fmla="*/ 587119 w 853409"/>
              <a:gd name="connsiteY37" fmla="*/ 402012 h 749960"/>
              <a:gd name="connsiteX38" fmla="*/ 587119 w 853409"/>
              <a:gd name="connsiteY38" fmla="*/ 721385 h 749960"/>
              <a:gd name="connsiteX39" fmla="*/ 558068 w 853409"/>
              <a:gd name="connsiteY39" fmla="*/ 749960 h 749960"/>
              <a:gd name="connsiteX40" fmla="*/ 454626 w 853409"/>
              <a:gd name="connsiteY40" fmla="*/ 749960 h 749960"/>
              <a:gd name="connsiteX41" fmla="*/ 425289 w 853409"/>
              <a:gd name="connsiteY41" fmla="*/ 720623 h 749960"/>
              <a:gd name="connsiteX42" fmla="*/ 425289 w 853409"/>
              <a:gd name="connsiteY42" fmla="*/ 558698 h 749960"/>
              <a:gd name="connsiteX43" fmla="*/ 431957 w 853409"/>
              <a:gd name="connsiteY43" fmla="*/ 554412 h 749960"/>
              <a:gd name="connsiteX44" fmla="*/ 444244 w 853409"/>
              <a:gd name="connsiteY44" fmla="*/ 544887 h 749960"/>
              <a:gd name="connsiteX45" fmla="*/ 742948 w 853409"/>
              <a:gd name="connsiteY45" fmla="*/ 285997 h 749960"/>
              <a:gd name="connsiteX46" fmla="*/ 638554 w 853409"/>
              <a:gd name="connsiteY46" fmla="*/ 390296 h 749960"/>
              <a:gd name="connsiteX47" fmla="*/ 638554 w 853409"/>
              <a:gd name="connsiteY47" fmla="*/ 720623 h 749960"/>
              <a:gd name="connsiteX48" fmla="*/ 639125 w 853409"/>
              <a:gd name="connsiteY48" fmla="*/ 720623 h 749960"/>
              <a:gd name="connsiteX49" fmla="*/ 742471 w 853409"/>
              <a:gd name="connsiteY49" fmla="*/ 720623 h 749960"/>
              <a:gd name="connsiteX50" fmla="*/ 742948 w 853409"/>
              <a:gd name="connsiteY50" fmla="*/ 720623 h 749960"/>
              <a:gd name="connsiteX51" fmla="*/ 750377 w 853409"/>
              <a:gd name="connsiteY51" fmla="*/ 235991 h 749960"/>
              <a:gd name="connsiteX52" fmla="*/ 774856 w 853409"/>
              <a:gd name="connsiteY52" fmla="*/ 256946 h 749960"/>
              <a:gd name="connsiteX53" fmla="*/ 771904 w 853409"/>
              <a:gd name="connsiteY53" fmla="*/ 720623 h 749960"/>
              <a:gd name="connsiteX54" fmla="*/ 742757 w 853409"/>
              <a:gd name="connsiteY54" fmla="*/ 749960 h 749960"/>
              <a:gd name="connsiteX55" fmla="*/ 639411 w 853409"/>
              <a:gd name="connsiteY55" fmla="*/ 749960 h 749960"/>
              <a:gd name="connsiteX56" fmla="*/ 610074 w 853409"/>
              <a:gd name="connsiteY56" fmla="*/ 720623 h 749960"/>
              <a:gd name="connsiteX57" fmla="*/ 610074 w 853409"/>
              <a:gd name="connsiteY57" fmla="*/ 380390 h 749960"/>
              <a:gd name="connsiteX58" fmla="*/ 807813 w 853409"/>
              <a:gd name="connsiteY58" fmla="*/ 29966 h 749960"/>
              <a:gd name="connsiteX59" fmla="*/ 736566 w 853409"/>
              <a:gd name="connsiteY59" fmla="*/ 33299 h 749960"/>
              <a:gd name="connsiteX60" fmla="*/ 663890 w 853409"/>
              <a:gd name="connsiteY60" fmla="*/ 36728 h 749960"/>
              <a:gd name="connsiteX61" fmla="*/ 651413 w 853409"/>
              <a:gd name="connsiteY61" fmla="*/ 40157 h 749960"/>
              <a:gd name="connsiteX62" fmla="*/ 649222 w 853409"/>
              <a:gd name="connsiteY62" fmla="*/ 43491 h 749960"/>
              <a:gd name="connsiteX63" fmla="*/ 653984 w 853409"/>
              <a:gd name="connsiteY63" fmla="*/ 57398 h 749960"/>
              <a:gd name="connsiteX64" fmla="*/ 666081 w 853409"/>
              <a:gd name="connsiteY64" fmla="*/ 69685 h 749960"/>
              <a:gd name="connsiteX65" fmla="*/ 691132 w 853409"/>
              <a:gd name="connsiteY65" fmla="*/ 94736 h 749960"/>
              <a:gd name="connsiteX66" fmla="*/ 701609 w 853409"/>
              <a:gd name="connsiteY66" fmla="*/ 104927 h 749960"/>
              <a:gd name="connsiteX67" fmla="*/ 390237 w 853409"/>
              <a:gd name="connsiteY67" fmla="*/ 416395 h 749960"/>
              <a:gd name="connsiteX68" fmla="*/ 249172 w 853409"/>
              <a:gd name="connsiteY68" fmla="*/ 274758 h 749960"/>
              <a:gd name="connsiteX69" fmla="*/ 229931 w 853409"/>
              <a:gd name="connsiteY69" fmla="*/ 266852 h 749960"/>
              <a:gd name="connsiteX70" fmla="*/ 210881 w 853409"/>
              <a:gd name="connsiteY70" fmla="*/ 274758 h 749960"/>
              <a:gd name="connsiteX71" fmla="*/ 36764 w 853409"/>
              <a:gd name="connsiteY71" fmla="*/ 448685 h 749960"/>
              <a:gd name="connsiteX72" fmla="*/ 36764 w 853409"/>
              <a:gd name="connsiteY72" fmla="*/ 486785 h 749960"/>
              <a:gd name="connsiteX73" fmla="*/ 44575 w 853409"/>
              <a:gd name="connsiteY73" fmla="*/ 494595 h 749960"/>
              <a:gd name="connsiteX74" fmla="*/ 63625 w 853409"/>
              <a:gd name="connsiteY74" fmla="*/ 502596 h 749960"/>
              <a:gd name="connsiteX75" fmla="*/ 82675 w 853409"/>
              <a:gd name="connsiteY75" fmla="*/ 494595 h 749960"/>
              <a:gd name="connsiteX76" fmla="*/ 229931 w 853409"/>
              <a:gd name="connsiteY76" fmla="*/ 348101 h 749960"/>
              <a:gd name="connsiteX77" fmla="*/ 370806 w 853409"/>
              <a:gd name="connsiteY77" fmla="*/ 488975 h 749960"/>
              <a:gd name="connsiteX78" fmla="*/ 389856 w 853409"/>
              <a:gd name="connsiteY78" fmla="*/ 496976 h 749960"/>
              <a:gd name="connsiteX79" fmla="*/ 408906 w 853409"/>
              <a:gd name="connsiteY79" fmla="*/ 488880 h 749960"/>
              <a:gd name="connsiteX80" fmla="*/ 747044 w 853409"/>
              <a:gd name="connsiteY80" fmla="*/ 150647 h 749960"/>
              <a:gd name="connsiteX81" fmla="*/ 794669 w 853409"/>
              <a:gd name="connsiteY81" fmla="*/ 198272 h 749960"/>
              <a:gd name="connsiteX82" fmla="*/ 804194 w 853409"/>
              <a:gd name="connsiteY82" fmla="*/ 204559 h 749960"/>
              <a:gd name="connsiteX83" fmla="*/ 809242 w 853409"/>
              <a:gd name="connsiteY83" fmla="*/ 203130 h 749960"/>
              <a:gd name="connsiteX84" fmla="*/ 817719 w 853409"/>
              <a:gd name="connsiteY84" fmla="*/ 185985 h 749960"/>
              <a:gd name="connsiteX85" fmla="*/ 821815 w 853409"/>
              <a:gd name="connsiteY85" fmla="*/ 100260 h 749960"/>
              <a:gd name="connsiteX86" fmla="*/ 824387 w 853409"/>
              <a:gd name="connsiteY86" fmla="*/ 45396 h 749960"/>
              <a:gd name="connsiteX87" fmla="*/ 821434 w 853409"/>
              <a:gd name="connsiteY87" fmla="*/ 33299 h 749960"/>
              <a:gd name="connsiteX88" fmla="*/ 810194 w 853409"/>
              <a:gd name="connsiteY88" fmla="*/ 29966 h 749960"/>
              <a:gd name="connsiteX89" fmla="*/ 807146 w 853409"/>
              <a:gd name="connsiteY89" fmla="*/ 57 h 749960"/>
              <a:gd name="connsiteX90" fmla="*/ 810004 w 853409"/>
              <a:gd name="connsiteY90" fmla="*/ 57 h 749960"/>
              <a:gd name="connsiteX91" fmla="*/ 842294 w 853409"/>
              <a:gd name="connsiteY91" fmla="*/ 12535 h 749960"/>
              <a:gd name="connsiteX92" fmla="*/ 853152 w 853409"/>
              <a:gd name="connsiteY92" fmla="*/ 46063 h 749960"/>
              <a:gd name="connsiteX93" fmla="*/ 850580 w 853409"/>
              <a:gd name="connsiteY93" fmla="*/ 100927 h 749960"/>
              <a:gd name="connsiteX94" fmla="*/ 846580 w 853409"/>
              <a:gd name="connsiteY94" fmla="*/ 186652 h 749960"/>
              <a:gd name="connsiteX95" fmla="*/ 833340 w 853409"/>
              <a:gd name="connsiteY95" fmla="*/ 220180 h 749960"/>
              <a:gd name="connsiteX96" fmla="*/ 823148 w 853409"/>
              <a:gd name="connsiteY96" fmla="*/ 227800 h 749960"/>
              <a:gd name="connsiteX97" fmla="*/ 804098 w 853409"/>
              <a:gd name="connsiteY97" fmla="*/ 232848 h 749960"/>
              <a:gd name="connsiteX98" fmla="*/ 774095 w 853409"/>
              <a:gd name="connsiteY98" fmla="*/ 218180 h 749960"/>
              <a:gd name="connsiteX99" fmla="*/ 747234 w 853409"/>
              <a:gd name="connsiteY99" fmla="*/ 191319 h 749960"/>
              <a:gd name="connsiteX100" fmla="*/ 429766 w 853409"/>
              <a:gd name="connsiteY100" fmla="*/ 509168 h 749960"/>
              <a:gd name="connsiteX101" fmla="*/ 390046 w 853409"/>
              <a:gd name="connsiteY101" fmla="*/ 525647 h 749960"/>
              <a:gd name="connsiteX102" fmla="*/ 350422 w 853409"/>
              <a:gd name="connsiteY102" fmla="*/ 509168 h 749960"/>
              <a:gd name="connsiteX103" fmla="*/ 229931 w 853409"/>
              <a:gd name="connsiteY103" fmla="*/ 388677 h 749960"/>
              <a:gd name="connsiteX104" fmla="*/ 103344 w 853409"/>
              <a:gd name="connsiteY104" fmla="*/ 515264 h 749960"/>
              <a:gd name="connsiteX105" fmla="*/ 63815 w 853409"/>
              <a:gd name="connsiteY105" fmla="*/ 531743 h 749960"/>
              <a:gd name="connsiteX106" fmla="*/ 24191 w 853409"/>
              <a:gd name="connsiteY106" fmla="*/ 515264 h 749960"/>
              <a:gd name="connsiteX107" fmla="*/ 16381 w 853409"/>
              <a:gd name="connsiteY107" fmla="*/ 507454 h 749960"/>
              <a:gd name="connsiteX108" fmla="*/ 16381 w 853409"/>
              <a:gd name="connsiteY108" fmla="*/ 428301 h 749960"/>
              <a:gd name="connsiteX109" fmla="*/ 190879 w 853409"/>
              <a:gd name="connsiteY109" fmla="*/ 254375 h 749960"/>
              <a:gd name="connsiteX110" fmla="*/ 270127 w 853409"/>
              <a:gd name="connsiteY110" fmla="*/ 254375 h 749960"/>
              <a:gd name="connsiteX111" fmla="*/ 390523 w 853409"/>
              <a:gd name="connsiteY111" fmla="*/ 374866 h 749960"/>
              <a:gd name="connsiteX112" fmla="*/ 660842 w 853409"/>
              <a:gd name="connsiteY112" fmla="*/ 104356 h 749960"/>
              <a:gd name="connsiteX113" fmla="*/ 645793 w 853409"/>
              <a:gd name="connsiteY113" fmla="*/ 89116 h 749960"/>
              <a:gd name="connsiteX114" fmla="*/ 633791 w 853409"/>
              <a:gd name="connsiteY114" fmla="*/ 76924 h 749960"/>
              <a:gd name="connsiteX115" fmla="*/ 623314 w 853409"/>
              <a:gd name="connsiteY115" fmla="*/ 30728 h 749960"/>
              <a:gd name="connsiteX116" fmla="*/ 631505 w 853409"/>
              <a:gd name="connsiteY116" fmla="*/ 18631 h 749960"/>
              <a:gd name="connsiteX117" fmla="*/ 662842 w 853409"/>
              <a:gd name="connsiteY117" fmla="*/ 6820 h 749960"/>
              <a:gd name="connsiteX118" fmla="*/ 735613 w 853409"/>
              <a:gd name="connsiteY118" fmla="*/ 3391 h 749960"/>
            </a:gdLst>
            <a:rect l="l" t="t" r="r" b="b"/>
            <a:pathLst>
              <a:path w="853409" h="749960">
                <a:moveTo>
                  <a:pt x="189069" y="520598"/>
                </a:moveTo>
                <a:lnTo>
                  <a:pt x="138586" y="570985"/>
                </a:lnTo>
                <a:cubicBezTo>
                  <a:pt x="123832" y="585613"/>
                  <a:pt x="105068" y="595526"/>
                  <a:pt x="84675" y="599465"/>
                </a:cubicBezTo>
                <a:lnTo>
                  <a:pt x="84675" y="720623"/>
                </a:lnTo>
                <a:cubicBezTo>
                  <a:pt x="84856" y="720728"/>
                  <a:pt x="85065" y="720728"/>
                  <a:pt x="85246" y="720623"/>
                </a:cubicBezTo>
                <a:lnTo>
                  <a:pt x="188593" y="720623"/>
                </a:lnTo>
                <a:cubicBezTo>
                  <a:pt x="188735" y="720709"/>
                  <a:pt x="188926" y="720709"/>
                  <a:pt x="189069" y="720623"/>
                </a:cubicBezTo>
                <a:close/>
                <a:moveTo>
                  <a:pt x="269460" y="518503"/>
                </a:moveTo>
                <a:lnTo>
                  <a:pt x="269460" y="720623"/>
                </a:lnTo>
                <a:cubicBezTo>
                  <a:pt x="269460" y="720623"/>
                  <a:pt x="269460" y="720623"/>
                  <a:pt x="269936" y="720623"/>
                </a:cubicBezTo>
                <a:lnTo>
                  <a:pt x="373282" y="720623"/>
                </a:lnTo>
                <a:cubicBezTo>
                  <a:pt x="373425" y="720709"/>
                  <a:pt x="373616" y="720709"/>
                  <a:pt x="373759" y="720623"/>
                </a:cubicBezTo>
                <a:lnTo>
                  <a:pt x="373759" y="594322"/>
                </a:lnTo>
                <a:cubicBezTo>
                  <a:pt x="351822" y="590895"/>
                  <a:pt x="331544" y="580588"/>
                  <a:pt x="315846" y="564890"/>
                </a:cubicBezTo>
                <a:close/>
                <a:moveTo>
                  <a:pt x="558544" y="470878"/>
                </a:moveTo>
                <a:lnTo>
                  <a:pt x="464627" y="564699"/>
                </a:lnTo>
                <a:cubicBezTo>
                  <a:pt x="461389" y="568022"/>
                  <a:pt x="457884" y="571080"/>
                  <a:pt x="454150" y="573843"/>
                </a:cubicBezTo>
                <a:lnTo>
                  <a:pt x="454150" y="720623"/>
                </a:lnTo>
                <a:cubicBezTo>
                  <a:pt x="454150" y="720623"/>
                  <a:pt x="454150" y="720623"/>
                  <a:pt x="454626" y="720623"/>
                </a:cubicBezTo>
                <a:lnTo>
                  <a:pt x="558068" y="720623"/>
                </a:lnTo>
                <a:cubicBezTo>
                  <a:pt x="558068" y="720623"/>
                  <a:pt x="558544" y="720623"/>
                  <a:pt x="558544" y="720623"/>
                </a:cubicBezTo>
                <a:close/>
                <a:moveTo>
                  <a:pt x="217929" y="450494"/>
                </a:moveTo>
                <a:lnTo>
                  <a:pt x="217929" y="720623"/>
                </a:lnTo>
                <a:cubicBezTo>
                  <a:pt x="217882" y="736806"/>
                  <a:pt x="204776" y="749912"/>
                  <a:pt x="188593" y="749960"/>
                </a:cubicBezTo>
                <a:lnTo>
                  <a:pt x="85246" y="749960"/>
                </a:lnTo>
                <a:cubicBezTo>
                  <a:pt x="69054" y="749912"/>
                  <a:pt x="55919" y="736815"/>
                  <a:pt x="55814" y="720623"/>
                </a:cubicBezTo>
                <a:lnTo>
                  <a:pt x="55814" y="573462"/>
                </a:lnTo>
                <a:lnTo>
                  <a:pt x="69339" y="572509"/>
                </a:lnTo>
                <a:cubicBezTo>
                  <a:pt x="87808" y="571230"/>
                  <a:pt x="105173" y="563274"/>
                  <a:pt x="118203" y="550125"/>
                </a:cubicBezTo>
                <a:close/>
                <a:moveTo>
                  <a:pt x="240599" y="448875"/>
                </a:moveTo>
                <a:lnTo>
                  <a:pt x="335849" y="544125"/>
                </a:lnTo>
                <a:cubicBezTo>
                  <a:pt x="349727" y="558392"/>
                  <a:pt x="368625" y="566665"/>
                  <a:pt x="388522" y="567175"/>
                </a:cubicBezTo>
                <a:lnTo>
                  <a:pt x="402619" y="567175"/>
                </a:lnTo>
                <a:lnTo>
                  <a:pt x="402619" y="720814"/>
                </a:lnTo>
                <a:cubicBezTo>
                  <a:pt x="402467" y="736921"/>
                  <a:pt x="389389" y="749913"/>
                  <a:pt x="373282" y="749960"/>
                </a:cubicBezTo>
                <a:lnTo>
                  <a:pt x="269936" y="749960"/>
                </a:lnTo>
                <a:cubicBezTo>
                  <a:pt x="253753" y="749913"/>
                  <a:pt x="240647" y="736806"/>
                  <a:pt x="240599" y="720623"/>
                </a:cubicBezTo>
                <a:close/>
                <a:moveTo>
                  <a:pt x="587119" y="402012"/>
                </a:moveTo>
                <a:lnTo>
                  <a:pt x="587119" y="721385"/>
                </a:lnTo>
                <a:cubicBezTo>
                  <a:pt x="586662" y="737159"/>
                  <a:pt x="573841" y="749760"/>
                  <a:pt x="558068" y="749960"/>
                </a:cubicBezTo>
                <a:lnTo>
                  <a:pt x="454626" y="749960"/>
                </a:lnTo>
                <a:cubicBezTo>
                  <a:pt x="438443" y="749913"/>
                  <a:pt x="425337" y="736806"/>
                  <a:pt x="425289" y="720623"/>
                </a:cubicBezTo>
                <a:lnTo>
                  <a:pt x="425289" y="558698"/>
                </a:lnTo>
                <a:lnTo>
                  <a:pt x="431957" y="554412"/>
                </a:lnTo>
                <a:cubicBezTo>
                  <a:pt x="436376" y="551679"/>
                  <a:pt x="440491" y="548486"/>
                  <a:pt x="444244" y="544887"/>
                </a:cubicBezTo>
                <a:close/>
                <a:moveTo>
                  <a:pt x="742948" y="285997"/>
                </a:moveTo>
                <a:lnTo>
                  <a:pt x="638554" y="390296"/>
                </a:lnTo>
                <a:lnTo>
                  <a:pt x="638554" y="720623"/>
                </a:lnTo>
                <a:cubicBezTo>
                  <a:pt x="638735" y="720728"/>
                  <a:pt x="638944" y="720728"/>
                  <a:pt x="639125" y="720623"/>
                </a:cubicBezTo>
                <a:lnTo>
                  <a:pt x="742471" y="720623"/>
                </a:lnTo>
                <a:cubicBezTo>
                  <a:pt x="742471" y="720623"/>
                  <a:pt x="742948" y="720623"/>
                  <a:pt x="742948" y="720623"/>
                </a:cubicBezTo>
                <a:close/>
                <a:moveTo>
                  <a:pt x="750377" y="235991"/>
                </a:moveTo>
                <a:lnTo>
                  <a:pt x="774856" y="256946"/>
                </a:lnTo>
                <a:lnTo>
                  <a:pt x="771904" y="720623"/>
                </a:lnTo>
                <a:cubicBezTo>
                  <a:pt x="771856" y="736730"/>
                  <a:pt x="758864" y="749808"/>
                  <a:pt x="742757" y="749960"/>
                </a:cubicBezTo>
                <a:lnTo>
                  <a:pt x="639411" y="749960"/>
                </a:lnTo>
                <a:cubicBezTo>
                  <a:pt x="623228" y="749912"/>
                  <a:pt x="610122" y="736806"/>
                  <a:pt x="610074" y="720623"/>
                </a:cubicBezTo>
                <a:lnTo>
                  <a:pt x="610074" y="380390"/>
                </a:lnTo>
                <a:close/>
                <a:moveTo>
                  <a:pt x="807813" y="29966"/>
                </a:moveTo>
                <a:lnTo>
                  <a:pt x="736566" y="33299"/>
                </a:lnTo>
                <a:lnTo>
                  <a:pt x="663890" y="36728"/>
                </a:lnTo>
                <a:cubicBezTo>
                  <a:pt x="659442" y="36247"/>
                  <a:pt x="654984" y="37473"/>
                  <a:pt x="651413" y="40157"/>
                </a:cubicBezTo>
                <a:cubicBezTo>
                  <a:pt x="650450" y="41101"/>
                  <a:pt x="649707" y="42238"/>
                  <a:pt x="649222" y="43491"/>
                </a:cubicBezTo>
                <a:cubicBezTo>
                  <a:pt x="646936" y="48539"/>
                  <a:pt x="647793" y="51206"/>
                  <a:pt x="653984" y="57398"/>
                </a:cubicBezTo>
                <a:lnTo>
                  <a:pt x="666081" y="69685"/>
                </a:lnTo>
                <a:cubicBezTo>
                  <a:pt x="674463" y="78257"/>
                  <a:pt x="682940" y="86639"/>
                  <a:pt x="691132" y="94736"/>
                </a:cubicBezTo>
                <a:lnTo>
                  <a:pt x="701609" y="104927"/>
                </a:lnTo>
                <a:lnTo>
                  <a:pt x="390237" y="416395"/>
                </a:lnTo>
                <a:lnTo>
                  <a:pt x="249172" y="274758"/>
                </a:lnTo>
                <a:cubicBezTo>
                  <a:pt x="244057" y="269681"/>
                  <a:pt x="237142" y="266839"/>
                  <a:pt x="229931" y="266852"/>
                </a:cubicBezTo>
                <a:cubicBezTo>
                  <a:pt x="222787" y="266858"/>
                  <a:pt x="215929" y="269701"/>
                  <a:pt x="210881" y="274758"/>
                </a:cubicBezTo>
                <a:lnTo>
                  <a:pt x="36764" y="448685"/>
                </a:lnTo>
                <a:cubicBezTo>
                  <a:pt x="26353" y="459252"/>
                  <a:pt x="26353" y="476218"/>
                  <a:pt x="36764" y="486785"/>
                </a:cubicBezTo>
                <a:lnTo>
                  <a:pt x="44575" y="494595"/>
                </a:lnTo>
                <a:cubicBezTo>
                  <a:pt x="49623" y="499669"/>
                  <a:pt x="56471" y="502545"/>
                  <a:pt x="63625" y="502596"/>
                </a:cubicBezTo>
                <a:cubicBezTo>
                  <a:pt x="70797" y="502619"/>
                  <a:pt x="77674" y="499732"/>
                  <a:pt x="82675" y="494595"/>
                </a:cubicBezTo>
                <a:lnTo>
                  <a:pt x="229931" y="348101"/>
                </a:lnTo>
                <a:lnTo>
                  <a:pt x="370806" y="488975"/>
                </a:lnTo>
                <a:cubicBezTo>
                  <a:pt x="375854" y="494049"/>
                  <a:pt x="382703" y="496925"/>
                  <a:pt x="389856" y="496976"/>
                </a:cubicBezTo>
                <a:cubicBezTo>
                  <a:pt x="397019" y="496858"/>
                  <a:pt x="403848" y="493954"/>
                  <a:pt x="408906" y="488880"/>
                </a:cubicBezTo>
                <a:lnTo>
                  <a:pt x="747044" y="150647"/>
                </a:lnTo>
                <a:lnTo>
                  <a:pt x="794669" y="198272"/>
                </a:lnTo>
                <a:cubicBezTo>
                  <a:pt x="798479" y="202082"/>
                  <a:pt x="801146" y="204559"/>
                  <a:pt x="804194" y="204559"/>
                </a:cubicBezTo>
                <a:cubicBezTo>
                  <a:pt x="805965" y="204487"/>
                  <a:pt x="807699" y="203998"/>
                  <a:pt x="809242" y="203130"/>
                </a:cubicBezTo>
                <a:cubicBezTo>
                  <a:pt x="815395" y="199766"/>
                  <a:pt x="818776" y="192914"/>
                  <a:pt x="817719" y="185985"/>
                </a:cubicBezTo>
                <a:cubicBezTo>
                  <a:pt x="819053" y="157410"/>
                  <a:pt x="820386" y="128264"/>
                  <a:pt x="821815" y="100260"/>
                </a:cubicBezTo>
                <a:lnTo>
                  <a:pt x="824387" y="45396"/>
                </a:lnTo>
                <a:cubicBezTo>
                  <a:pt x="824863" y="36728"/>
                  <a:pt x="822291" y="34061"/>
                  <a:pt x="821434" y="33299"/>
                </a:cubicBezTo>
                <a:cubicBezTo>
                  <a:pt x="818243" y="30807"/>
                  <a:pt x="814223" y="29615"/>
                  <a:pt x="810194" y="29966"/>
                </a:cubicBezTo>
                <a:close/>
                <a:moveTo>
                  <a:pt x="807146" y="57"/>
                </a:moveTo>
                <a:lnTo>
                  <a:pt x="810004" y="57"/>
                </a:lnTo>
                <a:cubicBezTo>
                  <a:pt x="822053" y="-569"/>
                  <a:pt x="833797" y="3970"/>
                  <a:pt x="842294" y="12535"/>
                </a:cubicBezTo>
                <a:cubicBezTo>
                  <a:pt x="850542" y="21644"/>
                  <a:pt x="854495" y="33848"/>
                  <a:pt x="853152" y="46063"/>
                </a:cubicBezTo>
                <a:lnTo>
                  <a:pt x="850580" y="100927"/>
                </a:lnTo>
                <a:cubicBezTo>
                  <a:pt x="849247" y="129502"/>
                  <a:pt x="847818" y="158077"/>
                  <a:pt x="846580" y="186652"/>
                </a:cubicBezTo>
                <a:cubicBezTo>
                  <a:pt x="846618" y="199111"/>
                  <a:pt x="841884" y="211110"/>
                  <a:pt x="833340" y="220180"/>
                </a:cubicBezTo>
                <a:cubicBezTo>
                  <a:pt x="830302" y="223164"/>
                  <a:pt x="826872" y="225727"/>
                  <a:pt x="823148" y="227800"/>
                </a:cubicBezTo>
                <a:cubicBezTo>
                  <a:pt x="817338" y="231083"/>
                  <a:pt x="810775" y="232821"/>
                  <a:pt x="804098" y="232848"/>
                </a:cubicBezTo>
                <a:cubicBezTo>
                  <a:pt x="792497" y="232327"/>
                  <a:pt x="781629" y="227015"/>
                  <a:pt x="774095" y="218180"/>
                </a:cubicBezTo>
                <a:lnTo>
                  <a:pt x="747234" y="191319"/>
                </a:lnTo>
                <a:lnTo>
                  <a:pt x="429766" y="509168"/>
                </a:lnTo>
                <a:cubicBezTo>
                  <a:pt x="419221" y="519692"/>
                  <a:pt x="404944" y="525616"/>
                  <a:pt x="390046" y="525647"/>
                </a:cubicBezTo>
                <a:cubicBezTo>
                  <a:pt x="375168" y="525653"/>
                  <a:pt x="360910" y="519722"/>
                  <a:pt x="350422" y="509168"/>
                </a:cubicBezTo>
                <a:lnTo>
                  <a:pt x="229931" y="388677"/>
                </a:lnTo>
                <a:lnTo>
                  <a:pt x="103344" y="515264"/>
                </a:lnTo>
                <a:cubicBezTo>
                  <a:pt x="92904" y="525821"/>
                  <a:pt x="78665" y="531756"/>
                  <a:pt x="63815" y="531743"/>
                </a:cubicBezTo>
                <a:cubicBezTo>
                  <a:pt x="48937" y="531749"/>
                  <a:pt x="34678" y="525818"/>
                  <a:pt x="24191" y="515264"/>
                </a:cubicBezTo>
                <a:lnTo>
                  <a:pt x="16381" y="507454"/>
                </a:lnTo>
                <a:cubicBezTo>
                  <a:pt x="-5460" y="485588"/>
                  <a:pt x="-5460" y="450167"/>
                  <a:pt x="16381" y="428301"/>
                </a:cubicBezTo>
                <a:lnTo>
                  <a:pt x="190879" y="254375"/>
                </a:lnTo>
                <a:cubicBezTo>
                  <a:pt x="212777" y="232527"/>
                  <a:pt x="248229" y="232527"/>
                  <a:pt x="270127" y="254375"/>
                </a:cubicBezTo>
                <a:lnTo>
                  <a:pt x="390523" y="374866"/>
                </a:lnTo>
                <a:lnTo>
                  <a:pt x="660842" y="104356"/>
                </a:lnTo>
                <a:lnTo>
                  <a:pt x="645793" y="89116"/>
                </a:lnTo>
                <a:lnTo>
                  <a:pt x="633791" y="76924"/>
                </a:lnTo>
                <a:cubicBezTo>
                  <a:pt x="619408" y="62541"/>
                  <a:pt x="615789" y="46920"/>
                  <a:pt x="623314" y="30728"/>
                </a:cubicBezTo>
                <a:cubicBezTo>
                  <a:pt x="625276" y="26226"/>
                  <a:pt x="628057" y="22125"/>
                  <a:pt x="631505" y="18631"/>
                </a:cubicBezTo>
                <a:cubicBezTo>
                  <a:pt x="640049" y="10822"/>
                  <a:pt x="651270" y="6594"/>
                  <a:pt x="662842" y="6820"/>
                </a:cubicBezTo>
                <a:lnTo>
                  <a:pt x="735613" y="3391"/>
                </a:ln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rot="0" flipH="0" flipV="0">
            <a:off x="6405099" y="3238813"/>
            <a:ext cx="4715748" cy="864000"/>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Advanced Indexing Techniques</a:t>
            </a:r>
            <a:endParaRPr kumimoji="1" lang="zh-CN" altLang="en-US"/>
          </a:p>
        </p:txBody>
      </p:sp>
      <p:sp>
        <p:nvSpPr>
          <p:cNvPr id="9" name="标题 1"/>
          <p:cNvSpPr txBox="1"/>
          <p:nvPr/>
        </p:nvSpPr>
        <p:spPr>
          <a:xfrm rot="0" flipH="0" flipV="0">
            <a:off x="6405099" y="4109786"/>
            <a:ext cx="4715748" cy="1778446"/>
          </a:xfrm>
          <a:prstGeom prst="rect">
            <a:avLst/>
          </a:prstGeom>
          <a:noFill/>
          <a:ln>
            <a:noFill/>
          </a:ln>
        </p:spPr>
        <p:txBody>
          <a:bodyPr vert="horz" wrap="square" lIns="0" tIns="0" rIns="0" bIns="0" rtlCol="0" anchor="t"/>
          <a:lstStyle/>
          <a:p>
            <a:pPr algn="ctr"/>
            <a:r>
              <a:rPr kumimoji="1" lang="en-US" altLang="zh-CN" sz="1600">
                <a:ln w="12700">
                  <a:noFill/>
                </a:ln>
                <a:solidFill>
                  <a:srgbClr val="404040">
                    <a:alpha val="100000"/>
                  </a:srgbClr>
                </a:solidFill>
                <a:latin typeface="Poppins"/>
                <a:ea typeface="Poppins"/>
                <a:cs typeface="Poppins"/>
              </a:rPr>
              <a:t>We will explore more complex indexing strategies such as boolean indexing, fancy indexing, and the use of multidimensional arrays for slicing and accessing data.</a:t>
            </a:r>
            <a:endParaRPr kumimoji="1" lang="zh-CN" altLang="en-US"/>
          </a:p>
        </p:txBody>
      </p:sp>
      <p:sp>
        <p:nvSpPr>
          <p:cNvPr id="10" name="标题 1"/>
          <p:cNvSpPr txBox="1"/>
          <p:nvPr/>
        </p:nvSpPr>
        <p:spPr>
          <a:xfrm rot="5400000" flipH="0" flipV="0">
            <a:off x="-142449" y="550399"/>
            <a:ext cx="612000" cy="32710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rot="5400000" flipH="0" flipV="0">
            <a:off x="2867397" y="-1986051"/>
            <a:ext cx="612000" cy="5400000"/>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rot="0" flipH="0" flipV="0">
            <a:off x="660400" y="479950"/>
            <a:ext cx="1085850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Indexing and Slicing</a:t>
            </a:r>
            <a:endParaRPr kumimoji="1" lang="zh-CN" altLang="en-US"/>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2060692" y="4180132"/>
            <a:ext cx="3806933" cy="1938551"/>
          </a:xfrm>
          <a:prstGeom prst="rect">
            <a:avLst/>
          </a:prstGeom>
          <a:noFill/>
          <a:ln>
            <a:noFill/>
          </a:ln>
        </p:spPr>
        <p:txBody>
          <a:bodyPr vert="horz" wrap="square" lIns="0" tIns="0" rIns="0" bIns="0" rtlCol="0" anchor="t"/>
          <a:lstStyle/>
          <a:p>
            <a:pPr algn="ctr"/>
            <a:r>
              <a:rPr kumimoji="1" lang="en-US" altLang="zh-CN" sz="1050">
                <a:ln w="12700">
                  <a:noFill/>
                </a:ln>
                <a:solidFill>
                  <a:srgbClr val="262626">
                    <a:alpha val="100000"/>
                  </a:srgbClr>
                </a:solidFill>
                <a:latin typeface="Poppins"/>
                <a:ea typeface="Poppins"/>
                <a:cs typeface="Poppins"/>
              </a:rPr>
              <a:t>This part explains the rules governing broadcasting, which allows NumPy to perform arithmetic operations on arrays of different shapes without explicit copying of data.</a:t>
            </a:r>
            <a:endParaRPr kumimoji="1" lang="zh-CN" altLang="en-US"/>
          </a:p>
        </p:txBody>
      </p:sp>
      <p:sp>
        <p:nvSpPr>
          <p:cNvPr id="3" name="标题 1"/>
          <p:cNvSpPr txBox="1"/>
          <p:nvPr/>
        </p:nvSpPr>
        <p:spPr>
          <a:xfrm rot="0" flipH="0" flipV="0">
            <a:off x="2060692" y="3579118"/>
            <a:ext cx="3806933" cy="571334"/>
          </a:xfrm>
          <a:prstGeom prst="rect">
            <a:avLst/>
          </a:prstGeom>
          <a:noFill/>
          <a:ln>
            <a:noFill/>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Broadcasting Rules</a:t>
            </a:r>
            <a:endParaRPr kumimoji="1" lang="zh-CN" altLang="en-US"/>
          </a:p>
        </p:txBody>
      </p:sp>
      <p:sp>
        <p:nvSpPr>
          <p:cNvPr id="4" name="标题 1"/>
          <p:cNvSpPr txBox="1"/>
          <p:nvPr/>
        </p:nvSpPr>
        <p:spPr>
          <a:xfrm rot="0" flipH="0" flipV="0">
            <a:off x="6329258" y="4180132"/>
            <a:ext cx="3806933" cy="1985973"/>
          </a:xfrm>
          <a:prstGeom prst="rect">
            <a:avLst/>
          </a:prstGeom>
          <a:noFill/>
          <a:ln>
            <a:noFill/>
          </a:ln>
        </p:spPr>
        <p:txBody>
          <a:bodyPr vert="horz" wrap="square" lIns="0" tIns="0" rIns="0" bIns="0" rtlCol="0" anchor="t"/>
          <a:lstStyle/>
          <a:p>
            <a:pPr algn="ctr"/>
            <a:r>
              <a:rPr kumimoji="1" lang="en-US" altLang="zh-CN" sz="1050">
                <a:ln w="12700">
                  <a:noFill/>
                </a:ln>
                <a:solidFill>
                  <a:srgbClr val="262626">
                    <a:alpha val="100000"/>
                  </a:srgbClr>
                </a:solidFill>
                <a:latin typeface="Poppins"/>
                <a:ea typeface="Poppins"/>
                <a:cs typeface="Poppins"/>
              </a:rPr>
              <a:t>Here, we will discuss real- world use cases of broadcasting, demonstrating how it simplifies mathematical computations in data analysis and scientific computing scenarios.</a:t>
            </a:r>
            <a:endParaRPr kumimoji="1" lang="zh-CN" altLang="en-US"/>
          </a:p>
        </p:txBody>
      </p:sp>
      <p:sp>
        <p:nvSpPr>
          <p:cNvPr id="5" name="标题 1"/>
          <p:cNvSpPr txBox="1"/>
          <p:nvPr/>
        </p:nvSpPr>
        <p:spPr>
          <a:xfrm rot="0" flipH="0" flipV="0">
            <a:off x="6329258" y="3579118"/>
            <a:ext cx="3806933" cy="571334"/>
          </a:xfrm>
          <a:prstGeom prst="rect">
            <a:avLst/>
          </a:prstGeom>
          <a:noFill/>
          <a:ln>
            <a:noFill/>
          </a:ln>
        </p:spPr>
        <p:txBody>
          <a:bodyPr vert="horz" wrap="square" lIns="0" tIns="0" rIns="0" bIns="0" rtlCol="0" anchor="b"/>
          <a:lstStyle/>
          <a:p>
            <a:pPr algn="ctr"/>
            <a:r>
              <a:rPr kumimoji="1" lang="en-US" altLang="zh-CN" sz="1458">
                <a:ln w="12700">
                  <a:noFill/>
                </a:ln>
                <a:solidFill>
                  <a:srgbClr val="262626">
                    <a:alpha val="100000"/>
                  </a:srgbClr>
                </a:solidFill>
                <a:latin typeface="poppins-bold"/>
                <a:ea typeface="poppins-bold"/>
                <a:cs typeface="poppins-bold"/>
              </a:rPr>
              <a:t>Practical Applications of Broadcasting</a:t>
            </a:r>
            <a:endParaRPr kumimoji="1" lang="zh-CN" altLang="en-US"/>
          </a:p>
        </p:txBody>
      </p:sp>
      <p:sp>
        <p:nvSpPr>
          <p:cNvPr id="6" name="标题 1"/>
          <p:cNvSpPr txBox="1"/>
          <p:nvPr/>
        </p:nvSpPr>
        <p:spPr>
          <a:xfrm rot="0" flipH="0" flipV="0">
            <a:off x="7117426" y="2903558"/>
            <a:ext cx="2230597" cy="599184"/>
          </a:xfrm>
          <a:prstGeom prst="ellipse">
            <a:avLst/>
          </a:prstGeom>
          <a:gradFill>
            <a:gsLst>
              <a:gs pos="0">
                <a:schemeClr val="accent1">
                  <a:alpha val="18000"/>
                </a:schemeClr>
              </a:gs>
              <a:gs pos="50000">
                <a:schemeClr val="accent1">
                  <a:lumMod val="20000"/>
                  <a:lumOff val="80000"/>
                  <a:alpha val="34000"/>
                </a:schemeClr>
              </a:gs>
              <a:gs pos="100000">
                <a:schemeClr val="bg1"/>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0" flipH="0" flipV="0">
            <a:off x="7351302" y="2917673"/>
            <a:ext cx="1762845" cy="473537"/>
          </a:xfrm>
          <a:prstGeom prst="ellipse">
            <a:avLst/>
          </a:prstGeom>
          <a:gradFill>
            <a:gsLst>
              <a:gs pos="0">
                <a:schemeClr val="accent1">
                  <a:lumMod val="60000"/>
                  <a:lumOff val="40000"/>
                </a:schemeClr>
              </a:gs>
              <a:gs pos="100000">
                <a:schemeClr val="bg1"/>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rot="2700000" flipH="0" flipV="0">
            <a:off x="7644261" y="1658974"/>
            <a:ext cx="1176927" cy="1176926"/>
          </a:xfrm>
          <a:prstGeom prst="roundRect">
            <a:avLst>
              <a:gd name="adj" fmla="val 456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rot="0" flipH="0" flipV="0">
            <a:off x="2848860" y="2903558"/>
            <a:ext cx="2230597" cy="599184"/>
          </a:xfrm>
          <a:prstGeom prst="ellipse">
            <a:avLst/>
          </a:prstGeom>
          <a:gradFill>
            <a:gsLst>
              <a:gs pos="0">
                <a:schemeClr val="accent1">
                  <a:alpha val="18000"/>
                </a:schemeClr>
              </a:gs>
              <a:gs pos="50000">
                <a:schemeClr val="accent1">
                  <a:lumMod val="20000"/>
                  <a:lumOff val="80000"/>
                  <a:alpha val="34000"/>
                </a:schemeClr>
              </a:gs>
              <a:gs pos="100000">
                <a:schemeClr val="bg1"/>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rot="0" flipH="0" flipV="0">
            <a:off x="3082736" y="2917675"/>
            <a:ext cx="1762845" cy="473537"/>
          </a:xfrm>
          <a:prstGeom prst="ellipse">
            <a:avLst/>
          </a:prstGeom>
          <a:gradFill>
            <a:gsLst>
              <a:gs pos="0">
                <a:schemeClr val="accent1">
                  <a:lumMod val="60000"/>
                  <a:lumOff val="40000"/>
                </a:schemeClr>
              </a:gs>
              <a:gs pos="100000">
                <a:schemeClr val="bg1"/>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rot="2700000" flipH="0" flipV="0">
            <a:off x="3375695" y="1658974"/>
            <a:ext cx="1176927" cy="1176926"/>
          </a:xfrm>
          <a:prstGeom prst="roundRect">
            <a:avLst>
              <a:gd name="adj" fmla="val 456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pic>
        <p:nvPicPr>
          <p:cNvPr id="12" name=""/>
          <p:cNvPicPr>
            <a:picLocks noChangeAspect="1"/>
          </p:cNvPicPr>
          <p:nvPr/>
        </p:nvPicPr>
        <p:blipFill>
          <a:blip r:embed="rId2">
            <a:alphaModFix amt="100000"/>
          </a:blip>
          <a:srcRect l="18179" t="0" r="18179" b="0"/>
          <a:stretch>
            <a:fillRect/>
          </a:stretch>
        </p:blipFill>
        <p:spPr>
          <a:xfrm rot="0" flipH="0" flipV="0">
            <a:off x="3238015" y="1498372"/>
            <a:ext cx="1487756" cy="1487754"/>
          </a:xfrm>
          <a:custGeom>
            <a:avLst/>
            <a:gdLst/>
            <a:rect l="l" t="t" r="r" b="b"/>
            <a:pathLst>
              <a:path w="910430" h="910429">
                <a:moveTo>
                  <a:pt x="455214" y="0"/>
                </a:moveTo>
                <a:cubicBezTo>
                  <a:pt x="463168" y="0"/>
                  <a:pt x="471122" y="3034"/>
                  <a:pt x="477190" y="9103"/>
                </a:cubicBezTo>
                <a:lnTo>
                  <a:pt x="901325" y="433237"/>
                </a:lnTo>
                <a:cubicBezTo>
                  <a:pt x="913462" y="445374"/>
                  <a:pt x="913462" y="465053"/>
                  <a:pt x="901325" y="477190"/>
                </a:cubicBezTo>
                <a:lnTo>
                  <a:pt x="477191" y="901324"/>
                </a:lnTo>
                <a:cubicBezTo>
                  <a:pt x="465053" y="913461"/>
                  <a:pt x="445375" y="913461"/>
                  <a:pt x="433238" y="901324"/>
                </a:cubicBezTo>
                <a:lnTo>
                  <a:pt x="9103" y="477190"/>
                </a:lnTo>
                <a:cubicBezTo>
                  <a:pt x="-3034" y="465053"/>
                  <a:pt x="-3034" y="445374"/>
                  <a:pt x="9103" y="433237"/>
                </a:cubicBezTo>
                <a:lnTo>
                  <a:pt x="433238" y="9103"/>
                </a:lnTo>
                <a:cubicBezTo>
                  <a:pt x="439306" y="3034"/>
                  <a:pt x="447260" y="0"/>
                  <a:pt x="455214" y="0"/>
                </a:cubicBezTo>
                <a:close/>
              </a:path>
            </a:pathLst>
          </a:custGeom>
          <a:noFill/>
          <a:ln>
            <a:noFill/>
          </a:ln>
        </p:spPr>
      </p:pic>
      <p:pic>
        <p:nvPicPr>
          <p:cNvPr id="13" name=""/>
          <p:cNvPicPr>
            <a:picLocks noChangeAspect="1"/>
          </p:cNvPicPr>
          <p:nvPr/>
        </p:nvPicPr>
        <p:blipFill>
          <a:blip r:embed="rId3">
            <a:alphaModFix amt="100000"/>
          </a:blip>
          <a:srcRect l="16649" t="0" r="16649" b="0"/>
          <a:stretch>
            <a:fillRect/>
          </a:stretch>
        </p:blipFill>
        <p:spPr>
          <a:xfrm rot="0" flipH="0" flipV="0">
            <a:off x="7482809" y="1498372"/>
            <a:ext cx="1487756" cy="1487754"/>
          </a:xfrm>
          <a:custGeom>
            <a:avLst/>
            <a:gdLst/>
            <a:rect l="l" t="t" r="r" b="b"/>
            <a:pathLst>
              <a:path w="910430" h="910429">
                <a:moveTo>
                  <a:pt x="455214" y="0"/>
                </a:moveTo>
                <a:cubicBezTo>
                  <a:pt x="463168" y="0"/>
                  <a:pt x="471122" y="3034"/>
                  <a:pt x="477190" y="9103"/>
                </a:cubicBezTo>
                <a:lnTo>
                  <a:pt x="901325" y="433237"/>
                </a:lnTo>
                <a:cubicBezTo>
                  <a:pt x="913462" y="445374"/>
                  <a:pt x="913462" y="465053"/>
                  <a:pt x="901325" y="477190"/>
                </a:cubicBezTo>
                <a:lnTo>
                  <a:pt x="477191" y="901324"/>
                </a:lnTo>
                <a:cubicBezTo>
                  <a:pt x="465053" y="913461"/>
                  <a:pt x="445375" y="913461"/>
                  <a:pt x="433238" y="901324"/>
                </a:cubicBezTo>
                <a:lnTo>
                  <a:pt x="9103" y="477190"/>
                </a:lnTo>
                <a:cubicBezTo>
                  <a:pt x="-3034" y="465053"/>
                  <a:pt x="-3034" y="445374"/>
                  <a:pt x="9103" y="433237"/>
                </a:cubicBezTo>
                <a:lnTo>
                  <a:pt x="433238" y="9103"/>
                </a:lnTo>
                <a:cubicBezTo>
                  <a:pt x="439306" y="3034"/>
                  <a:pt x="447260" y="0"/>
                  <a:pt x="455214" y="0"/>
                </a:cubicBezTo>
                <a:close/>
              </a:path>
            </a:pathLst>
          </a:custGeom>
          <a:noFill/>
          <a:ln>
            <a:noFill/>
          </a:ln>
        </p:spPr>
      </p:pic>
      <p:sp>
        <p:nvSpPr>
          <p:cNvPr id="14" name="标题 1"/>
          <p:cNvSpPr txBox="1"/>
          <p:nvPr/>
        </p:nvSpPr>
        <p:spPr>
          <a:xfrm rot="5400000" flipH="0" flipV="0">
            <a:off x="-142449" y="550399"/>
            <a:ext cx="612000" cy="32710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rot="5400000" flipH="0" flipV="0">
            <a:off x="2867397" y="-1986051"/>
            <a:ext cx="612000" cy="5400000"/>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rot="0" flipH="0" flipV="0">
            <a:off x="660400" y="479950"/>
            <a:ext cx="1085850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Broadcasting</a:t>
            </a:r>
            <a:endParaRPr kumimoji="1" lang="zh-CN" altLang="en-US"/>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19997223" flipH="0" flipV="0">
            <a:off x="6650102" y="245031"/>
            <a:ext cx="7054588" cy="7196831"/>
          </a:xfrm>
          <a:custGeom>
            <a:avLst/>
            <a:gdLst>
              <a:gd name="connsiteX0" fmla="*/ 4926764 w 7054588"/>
              <a:gd name="connsiteY0" fmla="*/ 0 h 7196831"/>
              <a:gd name="connsiteX1" fmla="*/ 7054588 w 7054588"/>
              <a:gd name="connsiteY1" fmla="*/ 1070787 h 7196831"/>
              <a:gd name="connsiteX2" fmla="*/ 3971774 w 7054588"/>
              <a:gd name="connsiteY2" fmla="*/ 7196831 h 7196831"/>
              <a:gd name="connsiteX3" fmla="*/ 0 w 7054588"/>
              <a:gd name="connsiteY3" fmla="*/ 5198112 h 7196831"/>
              <a:gd name="connsiteX4" fmla="*/ 0 w 7054588"/>
              <a:gd name="connsiteY4" fmla="*/ 1219701 h 7196831"/>
              <a:gd name="connsiteX5" fmla="*/ 1219701 w 7054588"/>
              <a:gd name="connsiteY5" fmla="*/ 0 h 7196831"/>
            </a:gdLst>
            <a:rect l="l" t="t" r="r" b="b"/>
            <a:pathLst>
              <a:path w="7054588" h="7196831">
                <a:moveTo>
                  <a:pt x="4926764" y="0"/>
                </a:moveTo>
                <a:lnTo>
                  <a:pt x="7054588" y="1070787"/>
                </a:lnTo>
                <a:lnTo>
                  <a:pt x="3971774" y="7196831"/>
                </a:lnTo>
                <a:lnTo>
                  <a:pt x="0" y="5198112"/>
                </a:lnTo>
                <a:lnTo>
                  <a:pt x="0" y="1219701"/>
                </a:lnTo>
                <a:cubicBezTo>
                  <a:pt x="1" y="546079"/>
                  <a:pt x="546079" y="0"/>
                  <a:pt x="1219701" y="0"/>
                </a:cubicBezTo>
                <a:close/>
              </a:path>
            </a:pathLst>
          </a:custGeom>
          <a:solidFill>
            <a:schemeClr val="accent1">
              <a:lumMod val="20000"/>
              <a:lumOff val="80000"/>
            </a:schemeClr>
          </a:solidFill>
          <a:ln w="19050" cap="sq">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19997223" flipH="0" flipV="0">
            <a:off x="6801591" y="403165"/>
            <a:ext cx="6863189" cy="6877050"/>
          </a:xfrm>
          <a:custGeom>
            <a:avLst/>
            <a:gdLst>
              <a:gd name="connsiteX0" fmla="*/ 5144885 w 6863189"/>
              <a:gd name="connsiteY0" fmla="*/ 0 h 6877050"/>
              <a:gd name="connsiteX1" fmla="*/ 6837449 w 6863189"/>
              <a:gd name="connsiteY1" fmla="*/ 851751 h 6877050"/>
              <a:gd name="connsiteX2" fmla="*/ 6853764 w 6863189"/>
              <a:gd name="connsiteY2" fmla="*/ 915199 h 6877050"/>
              <a:gd name="connsiteX3" fmla="*/ 6863189 w 6863189"/>
              <a:gd name="connsiteY3" fmla="*/ 976961 h 6877050"/>
              <a:gd name="connsiteX4" fmla="*/ 3894083 w 6863189"/>
              <a:gd name="connsiteY4" fmla="*/ 6877050 h 6877050"/>
              <a:gd name="connsiteX5" fmla="*/ 3554439 w 6863189"/>
              <a:gd name="connsiteY5" fmla="*/ 6877050 h 6877050"/>
              <a:gd name="connsiteX6" fmla="*/ 0 w 6863189"/>
              <a:gd name="connsiteY6" fmla="*/ 5088347 h 6877050"/>
              <a:gd name="connsiteX7" fmla="*/ 0 w 6863189"/>
              <a:gd name="connsiteY7" fmla="*/ 1146198 h 6877050"/>
              <a:gd name="connsiteX8" fmla="*/ 1146198 w 6863189"/>
              <a:gd name="connsiteY8" fmla="*/ 0 h 6877050"/>
            </a:gdLst>
            <a:rect l="l" t="t" r="r" b="b"/>
            <a:pathLst>
              <a:path w="6863189" h="6877050">
                <a:moveTo>
                  <a:pt x="5144885" y="0"/>
                </a:moveTo>
                <a:lnTo>
                  <a:pt x="6837449" y="851751"/>
                </a:lnTo>
                <a:lnTo>
                  <a:pt x="6853764" y="915199"/>
                </a:lnTo>
                <a:lnTo>
                  <a:pt x="6863189" y="976961"/>
                </a:lnTo>
                <a:lnTo>
                  <a:pt x="3894083" y="6877050"/>
                </a:lnTo>
                <a:lnTo>
                  <a:pt x="3554439" y="6877050"/>
                </a:lnTo>
                <a:lnTo>
                  <a:pt x="0" y="5088347"/>
                </a:lnTo>
                <a:lnTo>
                  <a:pt x="0" y="1146198"/>
                </a:lnTo>
                <a:cubicBezTo>
                  <a:pt x="0" y="513170"/>
                  <a:pt x="513171" y="0"/>
                  <a:pt x="1146198" y="0"/>
                </a:cubicBezTo>
                <a:close/>
              </a:path>
            </a:pathLst>
          </a:custGeom>
          <a:gradFill>
            <a:gsLst>
              <a:gs pos="0">
                <a:schemeClr val="accent1"/>
              </a:gs>
              <a:gs pos="100000">
                <a:schemeClr val="accent1">
                  <a:lumMod val="75000"/>
                </a:schemeClr>
              </a:gs>
            </a:gsLst>
            <a:lin ang="16200000" scaled="0"/>
          </a:gradFill>
          <a:ln w="1905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0" flipH="0" flipV="0">
            <a:off x="7791451" y="1130300"/>
            <a:ext cx="3332190" cy="4793848"/>
          </a:xfrm>
          <a:prstGeom prst="rect">
            <a:avLst/>
          </a:prstGeom>
          <a:noFill/>
          <a:ln>
            <a:noFill/>
          </a:ln>
        </p:spPr>
        <p:txBody>
          <a:bodyPr vert="horz" wrap="square" lIns="0" tIns="0" rIns="0" bIns="0" rtlCol="0" anchor="ctr"/>
          <a:lstStyle/>
          <a:p>
            <a:pPr algn="r"/>
            <a:r>
              <a:rPr kumimoji="1" lang="en-US" altLang="zh-CN" sz="19900">
                <a:ln w="12700">
                  <a:noFill/>
                </a:ln>
                <a:solidFill>
                  <a:srgbClr val="FFFFFF">
                    <a:alpha val="100000"/>
                  </a:srgbClr>
                </a:solidFill>
                <a:latin typeface="Fira Sans Black"/>
                <a:ea typeface="Fira Sans Black"/>
                <a:cs typeface="Fira Sans Black"/>
              </a:rPr>
              <a:t> 05</a:t>
            </a:r>
            <a:endParaRPr kumimoji="1" lang="zh-CN" altLang="en-US"/>
          </a:p>
        </p:txBody>
      </p:sp>
      <p:sp>
        <p:nvSpPr>
          <p:cNvPr id="5" name="标题 1"/>
          <p:cNvSpPr txBox="1"/>
          <p:nvPr/>
        </p:nvSpPr>
        <p:spPr>
          <a:xfrm rot="0" flipH="0" flipV="0">
            <a:off x="6762991" y="2389143"/>
            <a:ext cx="684000" cy="684000"/>
          </a:xfrm>
          <a:prstGeom prst="ellipse">
            <a:avLst/>
          </a:prstGeom>
          <a:solidFill>
            <a:schemeClr val="bg1"/>
          </a:solidFill>
          <a:ln w="19050" cap="sq">
            <a:noFill/>
            <a:miter/>
          </a:ln>
          <a:effectLst>
            <a:outerShdw dist="0" blurRad="393700" dir="0" sx="102000" sy="102000" kx="0" ky="0" algn="ctr" rotWithShape="0">
              <a:srgbClr val="000000">
                <a:alpha val="32000"/>
              </a:srgb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rot="0" flipH="0" flipV="0">
            <a:off x="6972585" y="2555999"/>
            <a:ext cx="264813" cy="350288"/>
          </a:xfrm>
          <a:custGeom>
            <a:avLst/>
            <a:gdLst>
              <a:gd name="T0" fmla="*/ 110 w 5815"/>
              <a:gd name="T1" fmla="*/ 3987 h 7704"/>
              <a:gd name="T2" fmla="*/ 5654 w 5815"/>
              <a:gd name="T3" fmla="*/ 7616 h 7704"/>
              <a:gd name="T4" fmla="*/ 5766 w 5815"/>
              <a:gd name="T5" fmla="*/ 7535 h 7704"/>
              <a:gd name="T6" fmla="*/ 3485 w 5815"/>
              <a:gd name="T7" fmla="*/ 4068 h 7704"/>
              <a:gd name="T8" fmla="*/ 3486 w 5815"/>
              <a:gd name="T9" fmla="*/ 3586 h 7704"/>
              <a:gd name="T10" fmla="*/ 5765 w 5815"/>
              <a:gd name="T11" fmla="*/ 169 h 7704"/>
              <a:gd name="T12" fmla="*/ 5653 w 5815"/>
              <a:gd name="T13" fmla="*/ 88 h 7704"/>
              <a:gd name="T14" fmla="*/ 111 w 5815"/>
              <a:gd name="T15" fmla="*/ 3668 h 7704"/>
              <a:gd name="T16" fmla="*/ 110 w 5815"/>
              <a:gd name="T17" fmla="*/ 3987 h 7704"/>
            </a:gdLst>
            <a:rect l="0" t="0" r="r" b="b"/>
            <a:pathLst>
              <a:path w="5815" h="7704">
                <a:moveTo>
                  <a:pt x="110" y="3987"/>
                </a:moveTo>
                <a:lnTo>
                  <a:pt x="5654" y="7616"/>
                </a:lnTo>
                <a:cubicBezTo>
                  <a:pt x="5764" y="7704"/>
                  <a:pt x="5815" y="7668"/>
                  <a:pt x="5766" y="7535"/>
                </a:cubicBezTo>
                <a:lnTo>
                  <a:pt x="3485" y="4068"/>
                </a:lnTo>
                <a:cubicBezTo>
                  <a:pt x="3437" y="3935"/>
                  <a:pt x="3437" y="3719"/>
                  <a:pt x="3486" y="3586"/>
                </a:cubicBezTo>
                <a:lnTo>
                  <a:pt x="5765" y="169"/>
                </a:lnTo>
                <a:cubicBezTo>
                  <a:pt x="5814" y="36"/>
                  <a:pt x="5764" y="0"/>
                  <a:pt x="5653" y="88"/>
                </a:cubicBezTo>
                <a:lnTo>
                  <a:pt x="111" y="3668"/>
                </a:lnTo>
                <a:cubicBezTo>
                  <a:pt x="0" y="3755"/>
                  <a:pt x="0" y="3899"/>
                  <a:pt x="110" y="3987"/>
                </a:cubicBezTo>
                <a:close/>
              </a:path>
            </a:pathLst>
          </a:custGeom>
          <a:solidFill>
            <a:schemeClr val="accent1">
              <a:lumMod val="75000"/>
            </a:schemeClr>
          </a:solidFill>
          <a:ln w="1905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0" flipH="0" flipV="0">
            <a:off x="660400" y="914836"/>
            <a:ext cx="1833880" cy="22772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rot="0" flipH="0" flipV="0">
            <a:off x="660400" y="1670530"/>
            <a:ext cx="4964897" cy="3713388"/>
          </a:xfrm>
          <a:prstGeom prst="rect">
            <a:avLst/>
          </a:prstGeom>
          <a:noFill/>
          <a:ln>
            <a:noFill/>
          </a:ln>
        </p:spPr>
        <p:txBody>
          <a:bodyPr vert="horz" wrap="square" lIns="0" tIns="0" rIns="0" bIns="0" rtlCol="0" anchor="ctr"/>
          <a:lstStyle/>
          <a:p>
            <a:pPr algn="l"/>
            <a:r>
              <a:rPr kumimoji="1" lang="en-US" altLang="zh-CN" sz="2800">
                <a:ln w="12700">
                  <a:noFill/>
                </a:ln>
                <a:solidFill>
                  <a:srgbClr val="F97F51">
                    <a:alpha val="100000"/>
                  </a:srgbClr>
                </a:solidFill>
                <a:latin typeface="poppins-bold"/>
                <a:ea typeface="poppins-bold"/>
                <a:cs typeface="poppins-bold"/>
              </a:rPr>
              <a:t>Conclusion</a:t>
            </a:r>
            <a:endParaRPr kumimoji="1" lang="zh-CN" altLang="en-US"/>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10800000" flipH="0" flipV="0">
            <a:off x="7800684" y="1922201"/>
            <a:ext cx="3827950" cy="3420000"/>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noFill/>
          <a:ln w="9525" cap="flat">
            <a:solidFill>
              <a:schemeClr val="bg1">
                <a:lumMod val="85000"/>
              </a:schemeClr>
            </a:solidFill>
            <a:miter/>
          </a:ln>
          <a:effectLst/>
        </p:spPr>
        <p:txBody>
          <a:bodyPr vert="horz" wrap="square" lIns="91440" tIns="45720" rIns="91440" bIns="45720" rtlCol="0" anchor="ctr"/>
          <a:lstStyle/>
          <a:p>
            <a:pPr algn="l"/>
            <a:endParaRPr kumimoji="1" lang="zh-CN" altLang="en-US"/>
          </a:p>
        </p:txBody>
      </p:sp>
      <p:sp>
        <p:nvSpPr>
          <p:cNvPr id="3" name="标题 1"/>
          <p:cNvSpPr txBox="1"/>
          <p:nvPr/>
        </p:nvSpPr>
        <p:spPr>
          <a:xfrm rot="10800000" flipH="0" flipV="0">
            <a:off x="550666" y="1922200"/>
            <a:ext cx="3827950" cy="3420000"/>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noFill/>
          <a:ln w="9525" cap="flat">
            <a:solidFill>
              <a:schemeClr val="bg1">
                <a:lumMod val="85000"/>
              </a:schemeClr>
            </a:solidFill>
            <a:miter/>
          </a:ln>
          <a:effectLst/>
        </p:spPr>
        <p:txBody>
          <a:bodyPr vert="horz" wrap="square" lIns="91440" tIns="45720" rIns="91440" bIns="45720" rtlCol="0" anchor="ctr"/>
          <a:lstStyle/>
          <a:p>
            <a:pPr algn="l"/>
            <a:endParaRPr kumimoji="1" lang="zh-CN" altLang="en-US"/>
          </a:p>
        </p:txBody>
      </p:sp>
      <p:sp>
        <p:nvSpPr>
          <p:cNvPr id="4" name="标题 1"/>
          <p:cNvSpPr txBox="1"/>
          <p:nvPr/>
        </p:nvSpPr>
        <p:spPr>
          <a:xfrm rot="10800000" flipH="0" flipV="0">
            <a:off x="651402" y="2012200"/>
            <a:ext cx="3626478" cy="3240000"/>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solidFill>
            <a:schemeClr val="bg1">
              <a:lumMod val="95000"/>
            </a:schemeClr>
          </a:solidFill>
          <a:ln w="38100" cap="flat">
            <a:noFill/>
            <a:miter/>
          </a:ln>
          <a:effectLst/>
        </p:spPr>
        <p:txBody>
          <a:bodyPr vert="horz" wrap="square" lIns="91440" tIns="45720" rIns="91440" bIns="45720" rtlCol="0" anchor="ctr"/>
          <a:lstStyle/>
          <a:p>
            <a:pPr algn="l"/>
            <a:endParaRPr kumimoji="1" lang="zh-CN" altLang="en-US"/>
          </a:p>
        </p:txBody>
      </p:sp>
      <p:sp>
        <p:nvSpPr>
          <p:cNvPr id="5" name="标题 1"/>
          <p:cNvSpPr txBox="1"/>
          <p:nvPr/>
        </p:nvSpPr>
        <p:spPr>
          <a:xfrm rot="10800000" flipH="0" flipV="0">
            <a:off x="7901421" y="2012201"/>
            <a:ext cx="3626478" cy="3240000"/>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solidFill>
            <a:schemeClr val="bg1">
              <a:lumMod val="95000"/>
            </a:schemeClr>
          </a:solidFill>
          <a:ln w="38100" cap="flat">
            <a:noFill/>
            <a:miter/>
          </a:ln>
          <a:effectLst/>
        </p:spPr>
        <p:txBody>
          <a:bodyPr vert="horz" wrap="square" lIns="91440" tIns="45720" rIns="91440" bIns="45720" rtlCol="0" anchor="ctr"/>
          <a:lstStyle/>
          <a:p>
            <a:pPr algn="l"/>
            <a:endParaRPr kumimoji="1" lang="zh-CN" altLang="en-US"/>
          </a:p>
        </p:txBody>
      </p:sp>
      <p:sp>
        <p:nvSpPr>
          <p:cNvPr id="6" name="标题 1"/>
          <p:cNvSpPr txBox="1"/>
          <p:nvPr/>
        </p:nvSpPr>
        <p:spPr>
          <a:xfrm rot="10800000" flipH="0" flipV="0">
            <a:off x="3974204" y="1742200"/>
            <a:ext cx="4230892" cy="3780000"/>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gradFill>
            <a:gsLst>
              <a:gs pos="0">
                <a:schemeClr val="accent1"/>
              </a:gs>
              <a:gs pos="100000">
                <a:schemeClr val="accent1">
                  <a:lumMod val="40000"/>
                  <a:lumOff val="60000"/>
                </a:schemeClr>
              </a:gs>
            </a:gsLst>
            <a:lin ang="2700000" scaled="0"/>
          </a:gradFill>
          <a:ln w="50800" cap="flat">
            <a:noFill/>
            <a:miter/>
          </a:ln>
          <a:effectLst>
            <a:outerShdw dist="127000" blurRad="508000" dir="3000000" sx="102000" sy="102000" kx="0" ky="0" algn="t" rotWithShape="0">
              <a:schemeClr val="accent1">
                <a:alpha val="20000"/>
              </a:schemeClr>
            </a:outerShdw>
          </a:effectLst>
        </p:spPr>
        <p:txBody>
          <a:bodyPr vert="horz" wrap="square" lIns="91440" tIns="45720" rIns="91440" bIns="45720" rtlCol="0" anchor="ctr"/>
          <a:lstStyle/>
          <a:p>
            <a:pPr algn="l"/>
            <a:endParaRPr kumimoji="1" lang="zh-CN" altLang="en-US"/>
          </a:p>
        </p:txBody>
      </p:sp>
      <p:pic>
        <p:nvPicPr>
          <p:cNvPr id="7" name=""/>
          <p:cNvPicPr>
            <a:picLocks noChangeAspect="1"/>
          </p:cNvPicPr>
          <p:nvPr/>
        </p:nvPicPr>
        <p:blipFill>
          <a:blip r:embed="rId2">
            <a:alphaModFix amt="100000"/>
          </a:blip>
          <a:srcRect l="15592" t="2985" r="12841" b="1095"/>
          <a:stretch>
            <a:fillRect/>
          </a:stretch>
        </p:blipFill>
        <p:spPr>
          <a:xfrm rot="0" flipH="0" flipV="0">
            <a:off x="4276415" y="2012200"/>
            <a:ext cx="3626468" cy="3240000"/>
          </a:xfrm>
          <a:custGeom>
            <a:avLst/>
            <a:gdLst/>
            <a:rect l="l" t="t" r="r" b="b"/>
            <a:pathLst>
              <a:path w="3626468" h="3240000">
                <a:moveTo>
                  <a:pt x="1092039" y="1"/>
                </a:moveTo>
                <a:lnTo>
                  <a:pt x="2534440" y="1"/>
                </a:lnTo>
                <a:cubicBezTo>
                  <a:pt x="2666929" y="0"/>
                  <a:pt x="2789346" y="70685"/>
                  <a:pt x="2855583" y="185427"/>
                </a:cubicBezTo>
                <a:lnTo>
                  <a:pt x="3576784" y="1434574"/>
                </a:lnTo>
                <a:cubicBezTo>
                  <a:pt x="3643030" y="1549317"/>
                  <a:pt x="3643030" y="1690684"/>
                  <a:pt x="3576784" y="1805427"/>
                </a:cubicBezTo>
                <a:lnTo>
                  <a:pt x="2855583" y="3054573"/>
                </a:lnTo>
                <a:cubicBezTo>
                  <a:pt x="2789346" y="3169316"/>
                  <a:pt x="2666929" y="3240000"/>
                  <a:pt x="2534440" y="3240000"/>
                </a:cubicBezTo>
                <a:lnTo>
                  <a:pt x="1092039" y="3240000"/>
                </a:lnTo>
                <a:cubicBezTo>
                  <a:pt x="959551" y="3240000"/>
                  <a:pt x="837134" y="3169316"/>
                  <a:pt x="770897" y="3054573"/>
                </a:cubicBezTo>
                <a:lnTo>
                  <a:pt x="49650" y="1805427"/>
                </a:lnTo>
                <a:cubicBezTo>
                  <a:pt x="-16549" y="1690669"/>
                  <a:pt x="-16549" y="1549332"/>
                  <a:pt x="49650" y="1434574"/>
                </a:cubicBezTo>
                <a:lnTo>
                  <a:pt x="770897" y="185427"/>
                </a:lnTo>
                <a:cubicBezTo>
                  <a:pt x="837134" y="70685"/>
                  <a:pt x="959551" y="0"/>
                  <a:pt x="1092039" y="1"/>
                </a:cubicBezTo>
                <a:close/>
              </a:path>
            </a:pathLst>
          </a:custGeom>
          <a:noFill/>
          <a:ln>
            <a:noFill/>
          </a:ln>
        </p:spPr>
      </p:pic>
      <p:sp>
        <p:nvSpPr>
          <p:cNvPr id="8" name="标题 1"/>
          <p:cNvSpPr txBox="1"/>
          <p:nvPr/>
        </p:nvSpPr>
        <p:spPr>
          <a:xfrm rot="0" flipH="0" flipV="0">
            <a:off x="1486090" y="2392654"/>
            <a:ext cx="1957100" cy="679600"/>
          </a:xfrm>
          <a:prstGeom prst="rect">
            <a:avLst/>
          </a:prstGeom>
          <a:noFill/>
          <a:ln w="12700" cap="sq">
            <a:noFill/>
            <a:miter/>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Importance of NumPy</a:t>
            </a:r>
            <a:endParaRPr kumimoji="1" lang="zh-CN" altLang="en-US"/>
          </a:p>
        </p:txBody>
      </p:sp>
      <p:sp>
        <p:nvSpPr>
          <p:cNvPr id="9" name="标题 1"/>
          <p:cNvSpPr txBox="1"/>
          <p:nvPr/>
        </p:nvSpPr>
        <p:spPr>
          <a:xfrm rot="0" flipH="0" flipV="0">
            <a:off x="1060640" y="3181240"/>
            <a:ext cx="2808000" cy="1509920"/>
          </a:xfrm>
          <a:prstGeom prst="rect">
            <a:avLst/>
          </a:prstGeom>
          <a:noFill/>
          <a:ln>
            <a:noFill/>
          </a:ln>
        </p:spPr>
        <p:txBody>
          <a:bodyPr vert="horz" wrap="square" lIns="0" tIns="0" rIns="0" bIns="0" rtlCol="0" anchor="t"/>
          <a:lstStyle/>
          <a:p>
            <a:pPr algn="ctr"/>
            <a:r>
              <a:rPr kumimoji="1" lang="en-US" altLang="zh-CN" sz="1178">
                <a:ln w="12700">
                  <a:noFill/>
                </a:ln>
                <a:solidFill>
                  <a:srgbClr val="262626">
                    <a:alpha val="100000"/>
                  </a:srgbClr>
                </a:solidFill>
                <a:latin typeface="Poppins"/>
                <a:ea typeface="Poppins"/>
                <a:cs typeface="Poppins"/>
              </a:rPr>
              <a:t>NumPy is essential for numerical computing in Python, providing a fast and efficient way to handle arrays, mathematical functions, and data manipulation tasks.</a:t>
            </a:r>
            <a:endParaRPr kumimoji="1" lang="zh-CN" altLang="en-US"/>
          </a:p>
        </p:txBody>
      </p:sp>
      <p:sp>
        <p:nvSpPr>
          <p:cNvPr id="10" name="标题 1"/>
          <p:cNvSpPr txBox="1"/>
          <p:nvPr/>
        </p:nvSpPr>
        <p:spPr>
          <a:xfrm rot="0" flipH="0" flipV="0">
            <a:off x="8729759" y="2387600"/>
            <a:ext cx="1969800" cy="684654"/>
          </a:xfrm>
          <a:prstGeom prst="rect">
            <a:avLst/>
          </a:prstGeom>
          <a:noFill/>
          <a:ln w="12700" cap="sq">
            <a:noFill/>
            <a:miter/>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Future Learning Paths</a:t>
            </a:r>
            <a:endParaRPr kumimoji="1" lang="zh-CN" altLang="en-US"/>
          </a:p>
        </p:txBody>
      </p:sp>
      <p:sp>
        <p:nvSpPr>
          <p:cNvPr id="11" name="标题 1"/>
          <p:cNvSpPr txBox="1"/>
          <p:nvPr/>
        </p:nvSpPr>
        <p:spPr>
          <a:xfrm rot="0" flipH="0" flipV="0">
            <a:off x="8310659" y="3181240"/>
            <a:ext cx="2808000" cy="1509920"/>
          </a:xfrm>
          <a:prstGeom prst="rect">
            <a:avLst/>
          </a:prstGeom>
          <a:noFill/>
          <a:ln>
            <a:noFill/>
          </a:ln>
        </p:spPr>
        <p:txBody>
          <a:bodyPr vert="horz" wrap="square" lIns="0" tIns="0" rIns="0" bIns="0" rtlCol="0" anchor="t"/>
          <a:lstStyle/>
          <a:p>
            <a:pPr algn="ctr"/>
            <a:r>
              <a:rPr kumimoji="1" lang="en-US" altLang="zh-CN" sz="1178">
                <a:ln w="12700">
                  <a:noFill/>
                </a:ln>
                <a:solidFill>
                  <a:srgbClr val="262626">
                    <a:alpha val="100000"/>
                  </a:srgbClr>
                </a:solidFill>
                <a:latin typeface="Poppins"/>
                <a:ea typeface="Poppins"/>
                <a:cs typeface="Poppins"/>
              </a:rPr>
              <a:t>Exploring advanced NumPy features and integrating it with libraries like Pandas and Matplotlib will enhance data analysis and visualization skills, paving the way for more complex projects.</a:t>
            </a:r>
            <a:endParaRPr kumimoji="1" lang="zh-CN" altLang="en-US"/>
          </a:p>
        </p:txBody>
      </p:sp>
      <p:sp>
        <p:nvSpPr>
          <p:cNvPr id="12" name="标题 1"/>
          <p:cNvSpPr txBox="1"/>
          <p:nvPr/>
        </p:nvSpPr>
        <p:spPr>
          <a:xfrm rot="5400000" flipH="0" flipV="0">
            <a:off x="-142449" y="550399"/>
            <a:ext cx="612000" cy="32710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rot="5400000" flipH="0" flipV="0">
            <a:off x="2867397" y="-1986051"/>
            <a:ext cx="612000" cy="5400000"/>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0" flipH="0" flipV="0">
            <a:off x="660400" y="479950"/>
            <a:ext cx="1085850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Recap of Key Points</a:t>
            </a:r>
            <a:endParaRPr kumimoji="1" lang="zh-CN" altLang="en-US"/>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1740400" y="2157685"/>
            <a:ext cx="2880000" cy="792000"/>
          </a:xfrm>
          <a:prstGeom prst="parallelogram">
            <a:avLst>
              <a:gd name="adj" fmla="val 29957"/>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cxnSp>
        <p:nvCxnSpPr>
          <p:cNvPr id="3" name="标题 1"/>
          <p:cNvCxnSpPr/>
          <p:nvPr/>
        </p:nvCxnSpPr>
        <p:spPr>
          <a:xfrm rot="0" flipH="0" flipV="0">
            <a:off x="660400" y="4271145"/>
            <a:ext cx="5040000" cy="0"/>
          </a:xfrm>
          <a:prstGeom prst="line">
            <a:avLst/>
          </a:prstGeom>
          <a:noFill/>
          <a:ln w="12700" cap="sq">
            <a:solidFill>
              <a:schemeClr val="accent1"/>
            </a:solidFill>
            <a:miter/>
            <a:headEnd type="oval"/>
            <a:tailEnd type="oval"/>
          </a:ln>
        </p:spPr>
      </p:cxnSp>
      <p:sp>
        <p:nvSpPr>
          <p:cNvPr id="4" name="标题 1"/>
          <p:cNvSpPr txBox="1"/>
          <p:nvPr/>
        </p:nvSpPr>
        <p:spPr>
          <a:xfrm rot="0" flipH="0" flipV="0">
            <a:off x="2280400" y="1653685"/>
            <a:ext cx="1800000" cy="1800000"/>
          </a:xfrm>
          <a:prstGeom prst="ellipse">
            <a:avLst/>
          </a:prstGeom>
          <a:blipFill>
            <a:blip r:embed="rId2"/>
            <a:srcRect l="0" t="0" r="0" b="0"/>
            <a:stretch>
              <a:fillRect l="-3467" t="-36179" r="-3467" b="-1708"/>
            </a:stretch>
          </a:blipFill>
          <a:ln w="19050" cap="sq">
            <a:noFill/>
            <a:miter/>
          </a:ln>
        </p:spPr>
        <p:txBody>
          <a:bodyPr vert="horz" wrap="square" lIns="0" tIns="0" rIns="0" bIns="0" rtlCol="0" anchor="ctr"/>
          <a:lstStyle/>
          <a:p>
            <a:pPr algn="l"/>
            <a:endParaRPr kumimoji="1" lang="zh-CN" altLang="en-US"/>
          </a:p>
        </p:txBody>
      </p:sp>
      <p:sp>
        <p:nvSpPr>
          <p:cNvPr id="5" name="标题 1"/>
          <p:cNvSpPr txBox="1"/>
          <p:nvPr/>
        </p:nvSpPr>
        <p:spPr>
          <a:xfrm rot="0" flipH="0" flipV="0">
            <a:off x="750400" y="4401620"/>
            <a:ext cx="4860000" cy="1221795"/>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Official NumPy documentation offers comprehensive guidelines and examples, while numerous tutorials are available online to cater to both beginners and advanced users.</a:t>
            </a:r>
            <a:endParaRPr kumimoji="1" lang="zh-CN" altLang="en-US"/>
          </a:p>
        </p:txBody>
      </p:sp>
      <p:sp>
        <p:nvSpPr>
          <p:cNvPr id="6" name="标题 1"/>
          <p:cNvSpPr txBox="1"/>
          <p:nvPr/>
        </p:nvSpPr>
        <p:spPr>
          <a:xfrm rot="0" flipH="0" flipV="0">
            <a:off x="750400" y="3641130"/>
            <a:ext cx="4860000" cy="473389"/>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Documentation and Tutorials</a:t>
            </a:r>
            <a:endParaRPr kumimoji="1" lang="zh-CN" altLang="en-US"/>
          </a:p>
        </p:txBody>
      </p:sp>
      <p:sp>
        <p:nvSpPr>
          <p:cNvPr id="7" name="标题 1"/>
          <p:cNvSpPr txBox="1"/>
          <p:nvPr/>
        </p:nvSpPr>
        <p:spPr>
          <a:xfrm rot="0" flipH="0" flipV="0">
            <a:off x="7558900" y="2157685"/>
            <a:ext cx="2880000" cy="792000"/>
          </a:xfrm>
          <a:prstGeom prst="parallelogram">
            <a:avLst>
              <a:gd name="adj" fmla="val 29957"/>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cxnSp>
        <p:nvCxnSpPr>
          <p:cNvPr id="8" name="标题 1"/>
          <p:cNvCxnSpPr/>
          <p:nvPr/>
        </p:nvCxnSpPr>
        <p:spPr>
          <a:xfrm rot="0" flipH="0" flipV="0">
            <a:off x="6478900" y="4271145"/>
            <a:ext cx="5040000" cy="0"/>
          </a:xfrm>
          <a:prstGeom prst="line">
            <a:avLst/>
          </a:prstGeom>
          <a:noFill/>
          <a:ln w="12700" cap="sq">
            <a:solidFill>
              <a:schemeClr val="accent2"/>
            </a:solidFill>
            <a:miter/>
            <a:headEnd type="oval"/>
            <a:tailEnd type="oval"/>
          </a:ln>
        </p:spPr>
      </p:cxnSp>
      <p:sp>
        <p:nvSpPr>
          <p:cNvPr id="9" name="标题 1"/>
          <p:cNvSpPr txBox="1"/>
          <p:nvPr/>
        </p:nvSpPr>
        <p:spPr>
          <a:xfrm rot="0" flipH="0" flipV="0">
            <a:off x="8098900" y="1653685"/>
            <a:ext cx="1800000" cy="1800000"/>
          </a:xfrm>
          <a:prstGeom prst="ellipse">
            <a:avLst/>
          </a:prstGeom>
          <a:blipFill>
            <a:blip r:embed="rId3"/>
            <a:srcRect l="0" t="0" r="0" b="0"/>
            <a:stretch>
              <a:fillRect l="-18991" t="-1708" r="-18991" b="-1708"/>
            </a:stretch>
          </a:blipFill>
          <a:ln w="19050" cap="sq">
            <a:noFill/>
            <a:miter/>
          </a:ln>
        </p:spPr>
        <p:txBody>
          <a:bodyPr vert="horz" wrap="square" lIns="0" tIns="0" rIns="0" bIns="0" rtlCol="0" anchor="ctr"/>
          <a:lstStyle/>
          <a:p>
            <a:pPr algn="l"/>
            <a:endParaRPr kumimoji="1" lang="zh-CN" altLang="en-US"/>
          </a:p>
        </p:txBody>
      </p:sp>
      <p:sp>
        <p:nvSpPr>
          <p:cNvPr id="10" name="标题 1"/>
          <p:cNvSpPr txBox="1"/>
          <p:nvPr/>
        </p:nvSpPr>
        <p:spPr>
          <a:xfrm rot="0" flipH="0" flipV="0">
            <a:off x="6568900" y="4401620"/>
            <a:ext cx="4860000" cy="1221795"/>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Books such as "Python for Data Analysis" and various online courses provide structured learning paths, practical examples, and deep dives into NumPy's capabilities for real- world applications.</a:t>
            </a:r>
            <a:endParaRPr kumimoji="1" lang="zh-CN" altLang="en-US"/>
          </a:p>
        </p:txBody>
      </p:sp>
      <p:sp>
        <p:nvSpPr>
          <p:cNvPr id="11" name="标题 1"/>
          <p:cNvSpPr txBox="1"/>
          <p:nvPr/>
        </p:nvSpPr>
        <p:spPr>
          <a:xfrm rot="0" flipH="0" flipV="0">
            <a:off x="6568900" y="3641130"/>
            <a:ext cx="4860000" cy="473389"/>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Books and Online Courses</a:t>
            </a:r>
            <a:endParaRPr kumimoji="1" lang="zh-CN" altLang="en-US"/>
          </a:p>
        </p:txBody>
      </p:sp>
      <p:sp>
        <p:nvSpPr>
          <p:cNvPr id="12" name="标题 1"/>
          <p:cNvSpPr txBox="1"/>
          <p:nvPr/>
        </p:nvSpPr>
        <p:spPr>
          <a:xfrm rot="5400000" flipH="0" flipV="0">
            <a:off x="-142449" y="550399"/>
            <a:ext cx="612000" cy="32710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rot="5400000" flipH="0" flipV="0">
            <a:off x="2867397" y="-1986051"/>
            <a:ext cx="612000" cy="5400000"/>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0" flipH="0" flipV="0">
            <a:off x="660400" y="479950"/>
            <a:ext cx="1085850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Additional Resources</a:t>
            </a:r>
            <a:endParaRPr kumimoji="1" lang="zh-CN" altLang="en-US"/>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20678762" flipH="0" flipV="0">
            <a:off x="-1002393" y="-976752"/>
            <a:ext cx="9958926" cy="6229053"/>
          </a:xfrm>
          <a:custGeom>
            <a:avLst/>
            <a:gdLst>
              <a:gd name="connsiteX0" fmla="*/ 1710384 w 9958926"/>
              <a:gd name="connsiteY0" fmla="*/ 0 h 6229053"/>
              <a:gd name="connsiteX1" fmla="*/ 9958926 w 9958926"/>
              <a:gd name="connsiteY1" fmla="*/ 2264899 h 6229053"/>
              <a:gd name="connsiteX2" fmla="*/ 9958926 w 9958926"/>
              <a:gd name="connsiteY2" fmla="*/ 5627823 h 6229053"/>
              <a:gd name="connsiteX3" fmla="*/ 9357696 w 9958926"/>
              <a:gd name="connsiteY3" fmla="*/ 6229053 h 6229053"/>
              <a:gd name="connsiteX4" fmla="*/ 0 w 9958926"/>
              <a:gd name="connsiteY4" fmla="*/ 6229053 h 6229053"/>
            </a:gdLst>
            <a:rect l="l" t="t" r="r" b="b"/>
            <a:pathLst>
              <a:path w="9958926" h="6229053">
                <a:moveTo>
                  <a:pt x="1710384" y="0"/>
                </a:moveTo>
                <a:lnTo>
                  <a:pt x="9958926" y="2264899"/>
                </a:lnTo>
                <a:lnTo>
                  <a:pt x="9958926" y="5627823"/>
                </a:lnTo>
                <a:cubicBezTo>
                  <a:pt x="9958926" y="5959873"/>
                  <a:pt x="9689746" y="6229053"/>
                  <a:pt x="9357696" y="6229053"/>
                </a:cubicBezTo>
                <a:lnTo>
                  <a:pt x="0" y="6229053"/>
                </a:lnTo>
                <a:close/>
              </a:path>
            </a:pathLst>
          </a:custGeom>
          <a:gradFill>
            <a:gsLst>
              <a:gs pos="0">
                <a:schemeClr val="accent1"/>
              </a:gs>
              <a:gs pos="100000">
                <a:schemeClr val="accent1">
                  <a:lumMod val="75000"/>
                </a:schemeClr>
              </a:gs>
            </a:gsLst>
            <a:lin ang="2700000" scaled="0"/>
          </a:gradFill>
          <a:ln w="1905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0" flipH="0" flipV="0">
            <a:off x="660400" y="4770390"/>
            <a:ext cx="3971987" cy="414437"/>
          </a:xfrm>
          <a:prstGeom prst="roundRect">
            <a:avLst>
              <a:gd name="adj" fmla="val 50000"/>
            </a:avLst>
          </a:prstGeom>
          <a:solidFill>
            <a:schemeClr val="bg1"/>
          </a:solidFill>
          <a:ln w="19050" cap="sq">
            <a:noFill/>
            <a:miter/>
          </a:ln>
          <a:effectLst>
            <a:outerShdw dist="0" blurRad="393700" dir="0" sx="102000" sy="102000" kx="0" ky="0" algn="ctr" rotWithShape="0">
              <a:srgbClr val="000000">
                <a:alpha val="14000"/>
              </a:srgbClr>
            </a:outerShdw>
          </a:effectLst>
        </p:spPr>
        <p:txBody>
          <a:bodyPr vert="horz" wrap="square" lIns="91440" tIns="45720" rIns="91440" bIns="45720" rtlCol="0" anchor="ctr"/>
          <a:lstStyle/>
          <a:p>
            <a:pPr algn="ctr"/>
            <a:endParaRPr kumimoji="1" lang="zh-CN" altLang="en-US"/>
          </a:p>
        </p:txBody>
      </p:sp>
      <p:pic>
        <p:nvPicPr>
          <p:cNvPr id="4" name=""/>
          <p:cNvPicPr>
            <a:picLocks noChangeAspect="1"/>
          </p:cNvPicPr>
          <p:nvPr/>
        </p:nvPicPr>
        <p:blipFill>
          <a:blip r:embed="rId2">
            <a:alphaModFix amt="100000"/>
          </a:blip>
          <a:srcRect l="0" t="26268" r="0" b="36508"/>
          <a:stretch>
            <a:fillRect/>
          </a:stretch>
        </p:blipFill>
        <p:spPr>
          <a:xfrm rot="0" flipH="0" flipV="0">
            <a:off x="0" y="4272679"/>
            <a:ext cx="10418176" cy="2585322"/>
          </a:xfrm>
          <a:custGeom>
            <a:avLst/>
            <a:gdLst/>
            <a:rect l="l" t="t" r="r" b="b"/>
            <a:pathLst>
              <a:path w="10414000" h="2590800">
                <a:moveTo>
                  <a:pt x="9210823" y="1306"/>
                </a:moveTo>
                <a:cubicBezTo>
                  <a:pt x="9489860" y="-17174"/>
                  <a:pt x="9752779" y="162013"/>
                  <a:pt x="9829711" y="442187"/>
                </a:cubicBezTo>
                <a:lnTo>
                  <a:pt x="10418176" y="2585322"/>
                </a:lnTo>
                <a:lnTo>
                  <a:pt x="0" y="2585322"/>
                </a:lnTo>
                <a:lnTo>
                  <a:pt x="0" y="2517762"/>
                </a:lnTo>
                <a:lnTo>
                  <a:pt x="9090745" y="21610"/>
                </a:lnTo>
                <a:cubicBezTo>
                  <a:pt x="9130770" y="10620"/>
                  <a:pt x="9170961" y="3946"/>
                  <a:pt x="9210823" y="1306"/>
                </a:cubicBezTo>
                <a:close/>
              </a:path>
            </a:pathLst>
          </a:custGeom>
          <a:noFill/>
          <a:ln>
            <a:noFill/>
          </a:ln>
        </p:spPr>
      </p:pic>
      <p:sp>
        <p:nvSpPr>
          <p:cNvPr id="5" name="标题 1"/>
          <p:cNvSpPr txBox="1"/>
          <p:nvPr/>
        </p:nvSpPr>
        <p:spPr>
          <a:xfrm rot="20678762" flipH="0" flipV="0">
            <a:off x="10246930" y="2464720"/>
            <a:ext cx="2585555" cy="4489309"/>
          </a:xfrm>
          <a:custGeom>
            <a:avLst/>
            <a:gdLst>
              <a:gd name="connsiteX0" fmla="*/ 2585555 w 2585555"/>
              <a:gd name="connsiteY0" fmla="*/ 0 h 4489309"/>
              <a:gd name="connsiteX1" fmla="*/ 1352873 w 2585555"/>
              <a:gd name="connsiteY1" fmla="*/ 4489309 h 4489309"/>
              <a:gd name="connsiteX2" fmla="*/ 0 w 2585555"/>
              <a:gd name="connsiteY2" fmla="*/ 4117835 h 4489309"/>
              <a:gd name="connsiteX3" fmla="*/ 0 w 2585555"/>
              <a:gd name="connsiteY3" fmla="*/ 601230 h 4489309"/>
              <a:gd name="connsiteX4" fmla="*/ 601229 w 2585555"/>
              <a:gd name="connsiteY4" fmla="*/ 0 h 4489309"/>
            </a:gdLst>
            <a:rect l="l" t="t" r="r" b="b"/>
            <a:pathLst>
              <a:path w="2585555" h="4489309">
                <a:moveTo>
                  <a:pt x="2585555" y="0"/>
                </a:moveTo>
                <a:lnTo>
                  <a:pt x="1352873" y="4489309"/>
                </a:lnTo>
                <a:lnTo>
                  <a:pt x="0" y="4117835"/>
                </a:lnTo>
                <a:lnTo>
                  <a:pt x="0" y="601230"/>
                </a:lnTo>
                <a:cubicBezTo>
                  <a:pt x="0" y="269180"/>
                  <a:pt x="269180" y="0"/>
                  <a:pt x="601229" y="0"/>
                </a:cubicBezTo>
                <a:close/>
              </a:path>
            </a:pathLst>
          </a:custGeom>
          <a:gradFill>
            <a:gsLst>
              <a:gs pos="0">
                <a:schemeClr val="accent1"/>
              </a:gs>
              <a:gs pos="100000">
                <a:schemeClr val="accent1">
                  <a:lumMod val="75000"/>
                </a:schemeClr>
              </a:gs>
            </a:gsLst>
            <a:lin ang="16200000" scaled="0"/>
          </a:gradFill>
          <a:ln w="1905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0" flipH="0" flipV="0">
            <a:off x="660399" y="1316736"/>
            <a:ext cx="7951166" cy="3236976"/>
          </a:xfrm>
          <a:prstGeom prst="rect">
            <a:avLst/>
          </a:prstGeom>
          <a:noFill/>
          <a:ln>
            <a:noFill/>
          </a:ln>
        </p:spPr>
        <p:txBody>
          <a:bodyPr vert="horz" wrap="square" lIns="0" tIns="0" rIns="0" bIns="0" rtlCol="0" anchor="ctr"/>
          <a:lstStyle/>
          <a:p>
            <a:pPr algn="l"/>
            <a:r>
              <a:rPr kumimoji="1" lang="en-US" altLang="zh-CN" sz="4700">
                <a:ln w="12700">
                  <a:noFill/>
                </a:ln>
                <a:solidFill>
                  <a:srgbClr val="FFFFFF">
                    <a:alpha val="100000"/>
                  </a:srgbClr>
                </a:solidFill>
                <a:latin typeface="Fira Sans Black"/>
                <a:ea typeface="Fira Sans Black"/>
                <a:cs typeface="Fira Sans Black"/>
              </a:rPr>
              <a:t>Thanks</a:t>
            </a:r>
            <a:endParaRPr kumimoji="1" lang="zh-CN" altLang="en-US"/>
          </a:p>
        </p:txBody>
      </p:sp>
      <p:sp>
        <p:nvSpPr>
          <p:cNvPr id="7" name="标题 1"/>
          <p:cNvSpPr txBox="1"/>
          <p:nvPr/>
        </p:nvSpPr>
        <p:spPr>
          <a:xfrm rot="0" flipH="0" flipV="0">
            <a:off x="1014857" y="4868602"/>
            <a:ext cx="3496596" cy="261610"/>
          </a:xfrm>
          <a:prstGeom prst="rect">
            <a:avLst/>
          </a:prstGeom>
          <a:noFill/>
          <a:ln>
            <a:noFill/>
          </a:ln>
        </p:spPr>
        <p:txBody>
          <a:bodyPr vert="horz" wrap="square" lIns="91440" tIns="45720" rIns="91440" bIns="45720" rtlCol="0" anchor="t"/>
          <a:lstStyle/>
          <a:p>
            <a:pPr algn="l"/>
            <a:r>
              <a:rPr kumimoji="1" lang="en-US" altLang="zh-CN" sz="1100">
                <a:ln w="12700">
                  <a:noFill/>
                </a:ln>
                <a:solidFill>
                  <a:srgbClr val="000000">
                    <a:alpha val="100000"/>
                  </a:srgbClr>
                </a:solidFill>
                <a:latin typeface="poppins-bold"/>
                <a:ea typeface="poppins-bold"/>
                <a:cs typeface="poppins-bold"/>
              </a:rPr>
              <a:t>HERE IS WHERE YOUR PRESENTATION BEGINS</a:t>
            </a:r>
            <a:endParaRPr kumimoji="1" lang="zh-CN" altLang="en-US"/>
          </a:p>
        </p:txBody>
      </p:sp>
      <p:sp>
        <p:nvSpPr>
          <p:cNvPr id="8" name="标题 1"/>
          <p:cNvSpPr txBox="1"/>
          <p:nvPr/>
        </p:nvSpPr>
        <p:spPr>
          <a:xfrm rot="0" flipH="0" flipV="0">
            <a:off x="660400" y="857801"/>
            <a:ext cx="2017061" cy="250475"/>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rot="0" flipH="0" flipV="0">
            <a:off x="10191990" y="3057174"/>
            <a:ext cx="684000" cy="684000"/>
          </a:xfrm>
          <a:prstGeom prst="ellipse">
            <a:avLst/>
          </a:prstGeom>
          <a:solidFill>
            <a:schemeClr val="bg1"/>
          </a:solidFill>
          <a:ln w="19050" cap="sq">
            <a:noFill/>
            <a:miter/>
          </a:ln>
          <a:effectLst>
            <a:outerShdw dist="0" blurRad="393700" dir="0" sx="102000" sy="102000" kx="0" ky="0" algn="ctr" rotWithShape="0">
              <a:srgbClr val="000000">
                <a:alpha val="32000"/>
              </a:srgb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rot="0" flipH="0" flipV="0">
            <a:off x="10401584" y="3224030"/>
            <a:ext cx="264813" cy="350288"/>
          </a:xfrm>
          <a:custGeom>
            <a:avLst/>
            <a:gdLst>
              <a:gd name="T0" fmla="*/ 110 w 5815"/>
              <a:gd name="T1" fmla="*/ 3987 h 7704"/>
              <a:gd name="T2" fmla="*/ 5654 w 5815"/>
              <a:gd name="T3" fmla="*/ 7616 h 7704"/>
              <a:gd name="T4" fmla="*/ 5766 w 5815"/>
              <a:gd name="T5" fmla="*/ 7535 h 7704"/>
              <a:gd name="T6" fmla="*/ 3485 w 5815"/>
              <a:gd name="T7" fmla="*/ 4068 h 7704"/>
              <a:gd name="T8" fmla="*/ 3486 w 5815"/>
              <a:gd name="T9" fmla="*/ 3586 h 7704"/>
              <a:gd name="T10" fmla="*/ 5765 w 5815"/>
              <a:gd name="T11" fmla="*/ 169 h 7704"/>
              <a:gd name="T12" fmla="*/ 5653 w 5815"/>
              <a:gd name="T13" fmla="*/ 88 h 7704"/>
              <a:gd name="T14" fmla="*/ 111 w 5815"/>
              <a:gd name="T15" fmla="*/ 3668 h 7704"/>
              <a:gd name="T16" fmla="*/ 110 w 5815"/>
              <a:gd name="T17" fmla="*/ 3987 h 7704"/>
            </a:gdLst>
            <a:rect l="0" t="0" r="r" b="b"/>
            <a:pathLst>
              <a:path w="5815" h="7704">
                <a:moveTo>
                  <a:pt x="110" y="3987"/>
                </a:moveTo>
                <a:lnTo>
                  <a:pt x="5654" y="7616"/>
                </a:lnTo>
                <a:cubicBezTo>
                  <a:pt x="5764" y="7704"/>
                  <a:pt x="5815" y="7668"/>
                  <a:pt x="5766" y="7535"/>
                </a:cubicBezTo>
                <a:lnTo>
                  <a:pt x="3485" y="4068"/>
                </a:lnTo>
                <a:cubicBezTo>
                  <a:pt x="3437" y="3935"/>
                  <a:pt x="3437" y="3719"/>
                  <a:pt x="3486" y="3586"/>
                </a:cubicBezTo>
                <a:lnTo>
                  <a:pt x="5765" y="169"/>
                </a:lnTo>
                <a:cubicBezTo>
                  <a:pt x="5814" y="36"/>
                  <a:pt x="5764" y="0"/>
                  <a:pt x="5653" y="88"/>
                </a:cubicBezTo>
                <a:lnTo>
                  <a:pt x="111" y="3668"/>
                </a:lnTo>
                <a:cubicBezTo>
                  <a:pt x="0" y="3755"/>
                  <a:pt x="0" y="3899"/>
                  <a:pt x="110" y="3987"/>
                </a:cubicBezTo>
                <a:close/>
              </a:path>
            </a:pathLst>
          </a:custGeom>
          <a:solidFill>
            <a:schemeClr val="accent1">
              <a:lumMod val="75000"/>
            </a:schemeClr>
          </a:solidFill>
          <a:ln w="1905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rot="0" flipH="0" flipV="0">
            <a:off x="5146391" y="0"/>
            <a:ext cx="5848245" cy="3265794"/>
          </a:xfrm>
          <a:custGeom>
            <a:avLst/>
            <a:gdLst>
              <a:gd name="connsiteX0" fmla="*/ 21613 w 5848245"/>
              <a:gd name="connsiteY0" fmla="*/ 0 h 3265794"/>
              <a:gd name="connsiteX1" fmla="*/ 1323904 w 5848245"/>
              <a:gd name="connsiteY1" fmla="*/ 0 h 3265794"/>
              <a:gd name="connsiteX2" fmla="*/ 1320855 w 5848245"/>
              <a:gd name="connsiteY2" fmla="*/ 11856 h 3265794"/>
              <a:gd name="connsiteX3" fmla="*/ 1287607 w 5848245"/>
              <a:gd name="connsiteY3" fmla="*/ 341671 h 3265794"/>
              <a:gd name="connsiteX4" fmla="*/ 2924121 w 5848245"/>
              <a:gd name="connsiteY4" fmla="*/ 1978185 h 3265794"/>
              <a:gd name="connsiteX5" fmla="*/ 4560635 w 5848245"/>
              <a:gd name="connsiteY5" fmla="*/ 341671 h 3265794"/>
              <a:gd name="connsiteX6" fmla="*/ 4527387 w 5848245"/>
              <a:gd name="connsiteY6" fmla="*/ 11856 h 3265794"/>
              <a:gd name="connsiteX7" fmla="*/ 4524338 w 5848245"/>
              <a:gd name="connsiteY7" fmla="*/ 0 h 3265794"/>
              <a:gd name="connsiteX8" fmla="*/ 5826632 w 5848245"/>
              <a:gd name="connsiteY8" fmla="*/ 0 h 3265794"/>
              <a:gd name="connsiteX9" fmla="*/ 5833148 w 5848245"/>
              <a:gd name="connsiteY9" fmla="*/ 42696 h 3265794"/>
              <a:gd name="connsiteX10" fmla="*/ 5848245 w 5848245"/>
              <a:gd name="connsiteY10" fmla="*/ 341671 h 3265794"/>
              <a:gd name="connsiteX11" fmla="*/ 2924122 w 5848245"/>
              <a:gd name="connsiteY11" fmla="*/ 3265794 h 3265794"/>
              <a:gd name="connsiteX12" fmla="*/ 0 w 5848245"/>
              <a:gd name="connsiteY12" fmla="*/ 341671 h 3265794"/>
              <a:gd name="connsiteX13" fmla="*/ 15096 w 5848245"/>
              <a:gd name="connsiteY13" fmla="*/ 42696 h 3265794"/>
            </a:gdLst>
            <a:rect l="l" t="t" r="r" b="b"/>
            <a:pathLst>
              <a:path w="5848245" h="3265794">
                <a:moveTo>
                  <a:pt x="21613" y="0"/>
                </a:moveTo>
                <a:lnTo>
                  <a:pt x="1323904" y="0"/>
                </a:lnTo>
                <a:lnTo>
                  <a:pt x="1320855" y="11856"/>
                </a:lnTo>
                <a:cubicBezTo>
                  <a:pt x="1299056" y="118390"/>
                  <a:pt x="1287607" y="228693"/>
                  <a:pt x="1287607" y="341671"/>
                </a:cubicBezTo>
                <a:cubicBezTo>
                  <a:pt x="1287607" y="1245493"/>
                  <a:pt x="2020299" y="1978185"/>
                  <a:pt x="2924121" y="1978185"/>
                </a:cubicBezTo>
                <a:cubicBezTo>
                  <a:pt x="3827943" y="1978185"/>
                  <a:pt x="4560635" y="1245493"/>
                  <a:pt x="4560635" y="341671"/>
                </a:cubicBezTo>
                <a:cubicBezTo>
                  <a:pt x="4560635" y="228693"/>
                  <a:pt x="4549187" y="118390"/>
                  <a:pt x="4527387" y="11856"/>
                </a:cubicBezTo>
                <a:lnTo>
                  <a:pt x="4524338" y="0"/>
                </a:lnTo>
                <a:lnTo>
                  <a:pt x="5826632" y="0"/>
                </a:lnTo>
                <a:lnTo>
                  <a:pt x="5833148" y="42696"/>
                </a:lnTo>
                <a:cubicBezTo>
                  <a:pt x="5843131" y="140997"/>
                  <a:pt x="5848245" y="240737"/>
                  <a:pt x="5848245" y="341671"/>
                </a:cubicBezTo>
                <a:cubicBezTo>
                  <a:pt x="5848245" y="1956620"/>
                  <a:pt x="4539071" y="3265794"/>
                  <a:pt x="2924122" y="3265794"/>
                </a:cubicBezTo>
                <a:cubicBezTo>
                  <a:pt x="1309173" y="3265794"/>
                  <a:pt x="0" y="1956620"/>
                  <a:pt x="0" y="341671"/>
                </a:cubicBezTo>
                <a:cubicBezTo>
                  <a:pt x="0" y="240737"/>
                  <a:pt x="5113" y="140997"/>
                  <a:pt x="15096" y="42696"/>
                </a:cubicBezTo>
                <a:close/>
              </a:path>
            </a:pathLst>
          </a:custGeom>
          <a:solidFill>
            <a:schemeClr val="bg1">
              <a:alpha val="20000"/>
            </a:schemeClr>
          </a:solidFill>
          <a:ln w="19050" cap="sq">
            <a:noFill/>
            <a:miter/>
          </a:ln>
        </p:spPr>
        <p:txBody>
          <a:bodyPr vert="horz" wrap="square" lIns="91440" tIns="45720" rIns="91440" bIns="45720" rtlCol="0" anchor="ctr"/>
          <a:lstStyle/>
          <a:p>
            <a:pPr algn="ctr"/>
            <a:endParaRPr kumimoji="1" lang="zh-CN" altLang="en-US"/>
          </a:p>
        </p:txBody>
      </p:sp>
      <p:pic>
        <p:nvPicPr>
          <p:cNvPr id="12" name=""/>
          <p:cNvPicPr>
            <a:picLocks noChangeAspect="1"/>
          </p:cNvPicPr>
          <p:nvPr/>
        </p:nvPicPr>
        <p:blipFill>
          <a:blip r:embed="rId3">
            <a:alphaModFix amt="100000"/>
          </a:blip>
          <a:srcRect l="0" t="24712" r="0" b="24712"/>
          <a:stretch>
            <a:fillRect/>
          </a:stretch>
        </p:blipFill>
        <p:spPr>
          <a:xfrm rot="0" flipH="0" flipV="0">
            <a:off x="8919505" y="1"/>
            <a:ext cx="3272496" cy="2482650"/>
          </a:xfrm>
          <a:custGeom>
            <a:avLst/>
            <a:gdLst/>
            <a:rect l="l" t="t" r="r" b="b"/>
            <a:pathLst>
              <a:path w="3276600" h="2476500">
                <a:moveTo>
                  <a:pt x="0" y="0"/>
                </a:moveTo>
                <a:lnTo>
                  <a:pt x="3272495" y="0"/>
                </a:lnTo>
                <a:lnTo>
                  <a:pt x="3272496" y="1919219"/>
                </a:lnTo>
                <a:lnTo>
                  <a:pt x="1299238" y="2461040"/>
                </a:lnTo>
                <a:cubicBezTo>
                  <a:pt x="979039" y="2548960"/>
                  <a:pt x="648193" y="2360662"/>
                  <a:pt x="560272" y="2040463"/>
                </a:cubicBezTo>
                <a:lnTo>
                  <a:pt x="0" y="0"/>
                </a:lnTo>
                <a:close/>
              </a:path>
            </a:pathLst>
          </a:custGeom>
          <a:noFill/>
          <a:ln>
            <a:noFill/>
          </a:ln>
        </p:spPr>
      </p:pic>
      <p:sp>
        <p:nvSpPr>
          <p:cNvPr id="13" name="标题 1"/>
          <p:cNvSpPr txBox="1"/>
          <p:nvPr/>
        </p:nvSpPr>
        <p:spPr>
          <a:xfrm rot="0" flipH="0" flipV="0">
            <a:off x="826015" y="4887652"/>
            <a:ext cx="188842" cy="188842"/>
          </a:xfrm>
          <a:prstGeom prst="ellipse">
            <a:avLst/>
          </a:prstGeom>
          <a:gradFill>
            <a:gsLst>
              <a:gs pos="0">
                <a:schemeClr val="accent1"/>
              </a:gs>
              <a:gs pos="100000">
                <a:schemeClr val="accent1">
                  <a:lumMod val="75000"/>
                </a:schemeClr>
              </a:gs>
            </a:gsLst>
            <a:lin ang="16200000" scaled="0"/>
          </a:gradFill>
          <a:ln w="1905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0" flipH="0" flipV="0">
            <a:off x="2857243" y="890255"/>
            <a:ext cx="189880" cy="189880"/>
          </a:xfrm>
          <a:prstGeom prst="ellipse">
            <a:avLst/>
          </a:prstGeom>
          <a:solidFill>
            <a:schemeClr val="bg1"/>
          </a:solidFill>
          <a:ln w="19050" cap="sq">
            <a:noFill/>
            <a:miter/>
          </a:ln>
          <a:effectLst>
            <a:outerShdw dist="0" blurRad="393700" dir="0" sx="102000" sy="102000" kx="0" ky="0" algn="ctr" rotWithShape="0">
              <a:srgbClr val="000000">
                <a:alpha val="14000"/>
              </a:srgbClr>
            </a:outerShdw>
          </a:effectLst>
        </p:spPr>
        <p:txBody>
          <a:bodyPr vert="horz" wrap="square" lIns="91440" tIns="45720" rIns="91440" bIns="45720" rtlCol="0" anchor="ctr"/>
          <a:lstStyle/>
          <a:p>
            <a:pPr algn="ctr"/>
            <a:endParaRPr kumimoji="1" lang="zh-CN" altLang="en-US"/>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685800" y="2194408"/>
            <a:ext cx="1440000" cy="601500"/>
          </a:xfrm>
          <a:prstGeom prst="rect">
            <a:avLst/>
          </a:prstGeom>
          <a:noFill/>
          <a:ln>
            <a:noFill/>
          </a:ln>
        </p:spPr>
        <p:txBody>
          <a:bodyPr vert="horz" wrap="square" lIns="0" tIns="0" rIns="0" bIns="0" rtlCol="0" anchor="t"/>
          <a:lstStyle/>
          <a:p>
            <a:pPr algn="l"/>
            <a:r>
              <a:rPr kumimoji="1" lang="en-US" altLang="zh-CN" sz="4200">
                <a:ln w="12700">
                  <a:noFill/>
                </a:ln>
                <a:solidFill>
                  <a:srgbClr val="262626">
                    <a:alpha val="100000"/>
                  </a:srgbClr>
                </a:solidFill>
                <a:latin typeface="poppins-bold"/>
                <a:ea typeface="poppins-bold"/>
                <a:cs typeface="poppins-bold"/>
              </a:rPr>
              <a:t>01</a:t>
            </a:r>
            <a:endParaRPr kumimoji="1" lang="zh-CN" altLang="en-US"/>
          </a:p>
        </p:txBody>
      </p:sp>
      <p:sp>
        <p:nvSpPr>
          <p:cNvPr id="3" name="标题 1"/>
          <p:cNvSpPr txBox="1"/>
          <p:nvPr/>
        </p:nvSpPr>
        <p:spPr>
          <a:xfrm rot="0" flipH="0" flipV="0">
            <a:off x="685800" y="3300143"/>
            <a:ext cx="3240000" cy="936000"/>
          </a:xfrm>
          <a:prstGeom prst="rect">
            <a:avLst/>
          </a:prstGeom>
          <a:noFill/>
          <a:ln>
            <a:noFill/>
          </a:ln>
          <a:effectLst/>
        </p:spPr>
        <p:txBody>
          <a:bodyPr vert="horz" wrap="square" lIns="0" tIns="0" rIns="0" bIns="0" rtlCol="0" anchor="t"/>
          <a:lstStyle/>
          <a:p>
            <a:pPr algn="l"/>
            <a:r>
              <a:rPr kumimoji="1" lang="en-US" altLang="zh-CN" sz="1600">
                <a:ln w="12700">
                  <a:noFill/>
                </a:ln>
                <a:solidFill>
                  <a:srgbClr val="262626">
                    <a:alpha val="100000"/>
                  </a:srgbClr>
                </a:solidFill>
                <a:latin typeface="Poppins"/>
                <a:ea typeface="Poppins"/>
                <a:cs typeface="Poppins"/>
              </a:rPr>
              <a:t>Introduction to NumPy</a:t>
            </a:r>
            <a:endParaRPr kumimoji="1" lang="zh-CN" altLang="en-US"/>
          </a:p>
        </p:txBody>
      </p:sp>
      <p:sp>
        <p:nvSpPr>
          <p:cNvPr id="4" name="标题 1"/>
          <p:cNvSpPr txBox="1"/>
          <p:nvPr/>
        </p:nvSpPr>
        <p:spPr>
          <a:xfrm rot="0" flipH="0" flipV="0">
            <a:off x="708106" y="2871791"/>
            <a:ext cx="270844" cy="270844"/>
          </a:xfrm>
          <a:prstGeom prst="roundRect">
            <a:avLst>
              <a:gd name="adj" fmla="val 13534"/>
            </a:avLst>
          </a:prstGeom>
          <a:solidFill>
            <a:schemeClr val="accent1"/>
          </a:solidFill>
          <a:ln w="12700" cap="sq">
            <a:noFill/>
            <a:miter/>
          </a:ln>
        </p:spPr>
        <p:txBody>
          <a:bodyPr vert="horz" wrap="none" lIns="91440" tIns="45720" rIns="91440" bIns="45720" rtlCol="0" anchor="ctr"/>
          <a:lstStyle/>
          <a:p>
            <a:pPr algn="ctr"/>
            <a:endParaRPr kumimoji="1" lang="zh-CN" altLang="en-US"/>
          </a:p>
        </p:txBody>
      </p:sp>
      <p:sp>
        <p:nvSpPr>
          <p:cNvPr id="5" name="标题 1"/>
          <p:cNvSpPr txBox="1"/>
          <p:nvPr/>
        </p:nvSpPr>
        <p:spPr>
          <a:xfrm rot="0" flipH="0" flipV="0">
            <a:off x="660400" y="778648"/>
            <a:ext cx="5557074" cy="771623"/>
          </a:xfrm>
          <a:prstGeom prst="rect">
            <a:avLst/>
          </a:prstGeom>
          <a:noFill/>
          <a:ln>
            <a:noFill/>
          </a:ln>
        </p:spPr>
        <p:txBody>
          <a:bodyPr vert="horz" wrap="square" lIns="0" tIns="0" rIns="0" bIns="0" rtlCol="0" anchor="b"/>
          <a:lstStyle/>
          <a:p>
            <a:pPr algn="l"/>
            <a:r>
              <a:rPr kumimoji="1" lang="en-US" altLang="zh-CN" sz="6000">
                <a:ln w="12700">
                  <a:noFill/>
                </a:ln>
                <a:solidFill>
                  <a:srgbClr val="F97F51">
                    <a:alpha val="100000"/>
                  </a:srgbClr>
                </a:solidFill>
                <a:latin typeface="poppins-bold"/>
                <a:ea typeface="poppins-bold"/>
                <a:cs typeface="poppins-bold"/>
              </a:rPr>
              <a:t>CONTENTS</a:t>
            </a:r>
            <a:endParaRPr kumimoji="1" lang="zh-CN" altLang="en-US"/>
          </a:p>
        </p:txBody>
      </p:sp>
      <p:sp>
        <p:nvSpPr>
          <p:cNvPr id="6" name="标题 1"/>
          <p:cNvSpPr txBox="1"/>
          <p:nvPr/>
        </p:nvSpPr>
        <p:spPr>
          <a:xfrm rot="0" flipH="0" flipV="0">
            <a:off x="4495050" y="2194408"/>
            <a:ext cx="1440000" cy="599592"/>
          </a:xfrm>
          <a:prstGeom prst="rect">
            <a:avLst/>
          </a:prstGeom>
          <a:noFill/>
          <a:ln>
            <a:noFill/>
          </a:ln>
        </p:spPr>
        <p:txBody>
          <a:bodyPr vert="horz" wrap="square" lIns="0" tIns="0" rIns="0" bIns="0" rtlCol="0" anchor="t"/>
          <a:lstStyle/>
          <a:p>
            <a:pPr algn="l"/>
            <a:r>
              <a:rPr kumimoji="1" lang="en-US" altLang="zh-CN" sz="4200">
                <a:ln w="12700">
                  <a:noFill/>
                </a:ln>
                <a:solidFill>
                  <a:srgbClr val="262626">
                    <a:alpha val="100000"/>
                  </a:srgbClr>
                </a:solidFill>
                <a:latin typeface="poppins-bold"/>
                <a:ea typeface="poppins-bold"/>
                <a:cs typeface="poppins-bold"/>
              </a:rPr>
              <a:t>02</a:t>
            </a:r>
            <a:endParaRPr kumimoji="1" lang="zh-CN" altLang="en-US"/>
          </a:p>
        </p:txBody>
      </p:sp>
      <p:sp>
        <p:nvSpPr>
          <p:cNvPr id="7" name="标题 1"/>
          <p:cNvSpPr txBox="1"/>
          <p:nvPr/>
        </p:nvSpPr>
        <p:spPr>
          <a:xfrm rot="0" flipH="0" flipV="0">
            <a:off x="4495050" y="3300143"/>
            <a:ext cx="3240000" cy="936000"/>
          </a:xfrm>
          <a:prstGeom prst="rect">
            <a:avLst/>
          </a:prstGeom>
          <a:noFill/>
          <a:ln>
            <a:noFill/>
          </a:ln>
          <a:effectLst/>
        </p:spPr>
        <p:txBody>
          <a:bodyPr vert="horz" wrap="square" lIns="0" tIns="0" rIns="0" bIns="0" rtlCol="0" anchor="t"/>
          <a:lstStyle/>
          <a:p>
            <a:pPr algn="l"/>
            <a:r>
              <a:rPr kumimoji="1" lang="en-US" altLang="zh-CN" sz="1600">
                <a:ln w="12700">
                  <a:noFill/>
                </a:ln>
                <a:solidFill>
                  <a:srgbClr val="262626">
                    <a:alpha val="100000"/>
                  </a:srgbClr>
                </a:solidFill>
                <a:latin typeface="Poppins"/>
                <a:ea typeface="Poppins"/>
                <a:cs typeface="Poppins"/>
              </a:rPr>
              <a:t>Setting Up NumPy</a:t>
            </a:r>
            <a:endParaRPr kumimoji="1" lang="zh-CN" altLang="en-US"/>
          </a:p>
        </p:txBody>
      </p:sp>
      <p:sp>
        <p:nvSpPr>
          <p:cNvPr id="8" name="标题 1"/>
          <p:cNvSpPr txBox="1"/>
          <p:nvPr/>
        </p:nvSpPr>
        <p:spPr>
          <a:xfrm rot="0" flipH="0" flipV="0">
            <a:off x="4517356" y="2871791"/>
            <a:ext cx="270844" cy="270844"/>
          </a:xfrm>
          <a:prstGeom prst="roundRect">
            <a:avLst>
              <a:gd name="adj" fmla="val 13534"/>
            </a:avLst>
          </a:prstGeom>
          <a:solidFill>
            <a:schemeClr val="accent1"/>
          </a:solidFill>
          <a:ln w="12700" cap="sq">
            <a:noFill/>
            <a:miter/>
          </a:ln>
        </p:spPr>
        <p:txBody>
          <a:bodyPr vert="horz" wrap="none" lIns="91440" tIns="45720" rIns="91440" bIns="45720" rtlCol="0" anchor="ctr"/>
          <a:lstStyle/>
          <a:p>
            <a:pPr algn="ctr"/>
            <a:endParaRPr kumimoji="1" lang="zh-CN" altLang="en-US"/>
          </a:p>
        </p:txBody>
      </p:sp>
      <p:sp>
        <p:nvSpPr>
          <p:cNvPr id="9" name="标题 1"/>
          <p:cNvSpPr txBox="1"/>
          <p:nvPr/>
        </p:nvSpPr>
        <p:spPr>
          <a:xfrm rot="0" flipH="0" flipV="0">
            <a:off x="8304300" y="3300143"/>
            <a:ext cx="3240000" cy="936000"/>
          </a:xfrm>
          <a:prstGeom prst="rect">
            <a:avLst/>
          </a:prstGeom>
          <a:noFill/>
          <a:ln>
            <a:noFill/>
          </a:ln>
          <a:effectLst/>
        </p:spPr>
        <p:txBody>
          <a:bodyPr vert="horz" wrap="square" lIns="0" tIns="0" rIns="0" bIns="0" rtlCol="0" anchor="t"/>
          <a:lstStyle/>
          <a:p>
            <a:pPr algn="l"/>
            <a:r>
              <a:rPr kumimoji="1" lang="en-US" altLang="zh-CN" sz="1600">
                <a:ln w="12700">
                  <a:noFill/>
                </a:ln>
                <a:solidFill>
                  <a:srgbClr val="262626">
                    <a:alpha val="100000"/>
                  </a:srgbClr>
                </a:solidFill>
                <a:latin typeface="Poppins"/>
                <a:ea typeface="Poppins"/>
                <a:cs typeface="Poppins"/>
              </a:rPr>
              <a:t>Core Features of NumPy</a:t>
            </a:r>
            <a:endParaRPr kumimoji="1" lang="zh-CN" altLang="en-US"/>
          </a:p>
        </p:txBody>
      </p:sp>
      <p:sp>
        <p:nvSpPr>
          <p:cNvPr id="10" name="标题 1"/>
          <p:cNvSpPr txBox="1"/>
          <p:nvPr/>
        </p:nvSpPr>
        <p:spPr>
          <a:xfrm rot="0" flipH="0" flipV="0">
            <a:off x="8304300" y="2194408"/>
            <a:ext cx="1440000" cy="599592"/>
          </a:xfrm>
          <a:prstGeom prst="rect">
            <a:avLst/>
          </a:prstGeom>
          <a:noFill/>
          <a:ln>
            <a:noFill/>
          </a:ln>
        </p:spPr>
        <p:txBody>
          <a:bodyPr vert="horz" wrap="square" lIns="0" tIns="0" rIns="0" bIns="0" rtlCol="0" anchor="t"/>
          <a:lstStyle/>
          <a:p>
            <a:pPr algn="l"/>
            <a:r>
              <a:rPr kumimoji="1" lang="en-US" altLang="zh-CN" sz="4200">
                <a:ln w="12700">
                  <a:noFill/>
                </a:ln>
                <a:solidFill>
                  <a:srgbClr val="262626">
                    <a:alpha val="100000"/>
                  </a:srgbClr>
                </a:solidFill>
                <a:latin typeface="poppins-bold"/>
                <a:ea typeface="poppins-bold"/>
                <a:cs typeface="poppins-bold"/>
              </a:rPr>
              <a:t>03</a:t>
            </a:r>
            <a:endParaRPr kumimoji="1" lang="zh-CN" altLang="en-US"/>
          </a:p>
        </p:txBody>
      </p:sp>
      <p:sp>
        <p:nvSpPr>
          <p:cNvPr id="11" name="标题 1"/>
          <p:cNvSpPr txBox="1"/>
          <p:nvPr/>
        </p:nvSpPr>
        <p:spPr>
          <a:xfrm rot="0" flipH="0" flipV="0">
            <a:off x="8326606" y="2871791"/>
            <a:ext cx="270844" cy="270844"/>
          </a:xfrm>
          <a:prstGeom prst="roundRect">
            <a:avLst>
              <a:gd name="adj" fmla="val 13534"/>
            </a:avLst>
          </a:prstGeom>
          <a:solidFill>
            <a:schemeClr val="accent1"/>
          </a:solidFill>
          <a:ln w="12700" cap="sq">
            <a:noFill/>
            <a:miter/>
          </a:ln>
        </p:spPr>
        <p:txBody>
          <a:bodyPr vert="horz" wrap="none" lIns="91440" tIns="45720" rIns="91440" bIns="45720" rtlCol="0" anchor="ctr"/>
          <a:lstStyle/>
          <a:p>
            <a:pPr algn="ctr"/>
            <a:endParaRPr kumimoji="1" lang="zh-CN" altLang="en-US"/>
          </a:p>
        </p:txBody>
      </p:sp>
      <p:sp>
        <p:nvSpPr>
          <p:cNvPr id="12" name="标题 1"/>
          <p:cNvSpPr txBox="1"/>
          <p:nvPr/>
        </p:nvSpPr>
        <p:spPr>
          <a:xfrm rot="0" flipH="0" flipV="0">
            <a:off x="685800" y="4473714"/>
            <a:ext cx="1440000" cy="601500"/>
          </a:xfrm>
          <a:prstGeom prst="rect">
            <a:avLst/>
          </a:prstGeom>
          <a:noFill/>
          <a:ln>
            <a:noFill/>
          </a:ln>
        </p:spPr>
        <p:txBody>
          <a:bodyPr vert="horz" wrap="square" lIns="0" tIns="0" rIns="0" bIns="0" rtlCol="0" anchor="t"/>
          <a:lstStyle/>
          <a:p>
            <a:pPr algn="l"/>
            <a:r>
              <a:rPr kumimoji="1" lang="en-US" altLang="zh-CN" sz="4200">
                <a:ln w="12700">
                  <a:noFill/>
                </a:ln>
                <a:solidFill>
                  <a:srgbClr val="262626">
                    <a:alpha val="100000"/>
                  </a:srgbClr>
                </a:solidFill>
                <a:latin typeface="poppins-bold"/>
                <a:ea typeface="poppins-bold"/>
                <a:cs typeface="poppins-bold"/>
              </a:rPr>
              <a:t>04</a:t>
            </a:r>
            <a:endParaRPr kumimoji="1" lang="zh-CN" altLang="en-US"/>
          </a:p>
        </p:txBody>
      </p:sp>
      <p:sp>
        <p:nvSpPr>
          <p:cNvPr id="13" name="标题 1"/>
          <p:cNvSpPr txBox="1"/>
          <p:nvPr/>
        </p:nvSpPr>
        <p:spPr>
          <a:xfrm rot="0" flipH="0" flipV="0">
            <a:off x="685800" y="5579449"/>
            <a:ext cx="3240000" cy="936000"/>
          </a:xfrm>
          <a:prstGeom prst="rect">
            <a:avLst/>
          </a:prstGeom>
          <a:noFill/>
          <a:ln>
            <a:noFill/>
          </a:ln>
          <a:effectLst/>
        </p:spPr>
        <p:txBody>
          <a:bodyPr vert="horz" wrap="square" lIns="0" tIns="0" rIns="0" bIns="0" rtlCol="0" anchor="t"/>
          <a:lstStyle/>
          <a:p>
            <a:pPr algn="l"/>
            <a:r>
              <a:rPr kumimoji="1" lang="en-US" altLang="zh-CN" sz="1600">
                <a:ln w="12700">
                  <a:noFill/>
                </a:ln>
                <a:solidFill>
                  <a:srgbClr val="262626">
                    <a:alpha val="100000"/>
                  </a:srgbClr>
                </a:solidFill>
                <a:latin typeface="Poppins"/>
                <a:ea typeface="Poppins"/>
                <a:cs typeface="Poppins"/>
              </a:rPr>
              <a:t>Advanced NumPy Techniques</a:t>
            </a:r>
            <a:endParaRPr kumimoji="1" lang="zh-CN" altLang="en-US"/>
          </a:p>
        </p:txBody>
      </p:sp>
      <p:sp>
        <p:nvSpPr>
          <p:cNvPr id="14" name="标题 1"/>
          <p:cNvSpPr txBox="1"/>
          <p:nvPr/>
        </p:nvSpPr>
        <p:spPr>
          <a:xfrm rot="0" flipH="0" flipV="0">
            <a:off x="708106" y="5151097"/>
            <a:ext cx="270844" cy="270844"/>
          </a:xfrm>
          <a:prstGeom prst="roundRect">
            <a:avLst>
              <a:gd name="adj" fmla="val 13534"/>
            </a:avLst>
          </a:prstGeom>
          <a:solidFill>
            <a:schemeClr val="accent1"/>
          </a:solidFill>
          <a:ln w="12700" cap="sq">
            <a:noFill/>
            <a:miter/>
          </a:ln>
        </p:spPr>
        <p:txBody>
          <a:bodyPr vert="horz" wrap="none" lIns="91440" tIns="45720" rIns="91440" bIns="45720" rtlCol="0" anchor="ctr"/>
          <a:lstStyle/>
          <a:p>
            <a:pPr algn="ctr"/>
            <a:endParaRPr kumimoji="1" lang="zh-CN" altLang="en-US"/>
          </a:p>
        </p:txBody>
      </p:sp>
      <p:sp>
        <p:nvSpPr>
          <p:cNvPr id="15" name="标题 1"/>
          <p:cNvSpPr txBox="1"/>
          <p:nvPr/>
        </p:nvSpPr>
        <p:spPr>
          <a:xfrm rot="0" flipH="0" flipV="0">
            <a:off x="4495050" y="4473714"/>
            <a:ext cx="1440000" cy="606286"/>
          </a:xfrm>
          <a:prstGeom prst="rect">
            <a:avLst/>
          </a:prstGeom>
          <a:noFill/>
          <a:ln>
            <a:noFill/>
          </a:ln>
        </p:spPr>
        <p:txBody>
          <a:bodyPr vert="horz" wrap="square" lIns="0" tIns="0" rIns="0" bIns="0" rtlCol="0" anchor="t"/>
          <a:lstStyle/>
          <a:p>
            <a:pPr algn="l"/>
            <a:r>
              <a:rPr kumimoji="1" lang="en-US" altLang="zh-CN" sz="4200">
                <a:ln w="12700">
                  <a:noFill/>
                </a:ln>
                <a:solidFill>
                  <a:srgbClr val="262626">
                    <a:alpha val="100000"/>
                  </a:srgbClr>
                </a:solidFill>
                <a:latin typeface="poppins-bold"/>
                <a:ea typeface="poppins-bold"/>
                <a:cs typeface="poppins-bold"/>
              </a:rPr>
              <a:t>05</a:t>
            </a:r>
            <a:endParaRPr kumimoji="1" lang="zh-CN" altLang="en-US"/>
          </a:p>
        </p:txBody>
      </p:sp>
      <p:sp>
        <p:nvSpPr>
          <p:cNvPr id="16" name="标题 1"/>
          <p:cNvSpPr txBox="1"/>
          <p:nvPr/>
        </p:nvSpPr>
        <p:spPr>
          <a:xfrm rot="0" flipH="0" flipV="0">
            <a:off x="4495050" y="5579449"/>
            <a:ext cx="3240000" cy="936000"/>
          </a:xfrm>
          <a:prstGeom prst="rect">
            <a:avLst/>
          </a:prstGeom>
          <a:noFill/>
          <a:ln>
            <a:noFill/>
          </a:ln>
          <a:effectLst/>
        </p:spPr>
        <p:txBody>
          <a:bodyPr vert="horz" wrap="square" lIns="0" tIns="0" rIns="0" bIns="0" rtlCol="0" anchor="t"/>
          <a:lstStyle/>
          <a:p>
            <a:pPr algn="l"/>
            <a:r>
              <a:rPr kumimoji="1" lang="en-US" altLang="zh-CN" sz="1600">
                <a:ln w="12700">
                  <a:noFill/>
                </a:ln>
                <a:solidFill>
                  <a:srgbClr val="262626">
                    <a:alpha val="100000"/>
                  </a:srgbClr>
                </a:solidFill>
                <a:latin typeface="Poppins"/>
                <a:ea typeface="Poppins"/>
                <a:cs typeface="Poppins"/>
              </a:rPr>
              <a:t>Conclusion</a:t>
            </a:r>
            <a:endParaRPr kumimoji="1" lang="zh-CN" altLang="en-US"/>
          </a:p>
        </p:txBody>
      </p:sp>
      <p:sp>
        <p:nvSpPr>
          <p:cNvPr id="17" name="标题 1"/>
          <p:cNvSpPr txBox="1"/>
          <p:nvPr/>
        </p:nvSpPr>
        <p:spPr>
          <a:xfrm rot="0" flipH="0" flipV="0">
            <a:off x="4517356" y="5151097"/>
            <a:ext cx="270844" cy="270844"/>
          </a:xfrm>
          <a:prstGeom prst="roundRect">
            <a:avLst>
              <a:gd name="adj" fmla="val 13534"/>
            </a:avLst>
          </a:prstGeom>
          <a:solidFill>
            <a:schemeClr val="accent1"/>
          </a:solidFill>
          <a:ln w="12700" cap="sq">
            <a:noFill/>
            <a:miter/>
          </a:ln>
        </p:spPr>
        <p:txBody>
          <a:bodyPr vert="horz" wrap="none" lIns="91440" tIns="45720" rIns="91440" bIns="45720" rtlCol="0" anchor="ctr"/>
          <a:lstStyle/>
          <a:p>
            <a:pPr algn="ctr"/>
            <a:endParaRPr kumimoji="1" lang="zh-CN" altLang="en-US"/>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19997223" flipH="0" flipV="0">
            <a:off x="6650102" y="245031"/>
            <a:ext cx="7054588" cy="7196831"/>
          </a:xfrm>
          <a:custGeom>
            <a:avLst/>
            <a:gdLst>
              <a:gd name="connsiteX0" fmla="*/ 4926764 w 7054588"/>
              <a:gd name="connsiteY0" fmla="*/ 0 h 7196831"/>
              <a:gd name="connsiteX1" fmla="*/ 7054588 w 7054588"/>
              <a:gd name="connsiteY1" fmla="*/ 1070787 h 7196831"/>
              <a:gd name="connsiteX2" fmla="*/ 3971774 w 7054588"/>
              <a:gd name="connsiteY2" fmla="*/ 7196831 h 7196831"/>
              <a:gd name="connsiteX3" fmla="*/ 0 w 7054588"/>
              <a:gd name="connsiteY3" fmla="*/ 5198112 h 7196831"/>
              <a:gd name="connsiteX4" fmla="*/ 0 w 7054588"/>
              <a:gd name="connsiteY4" fmla="*/ 1219701 h 7196831"/>
              <a:gd name="connsiteX5" fmla="*/ 1219701 w 7054588"/>
              <a:gd name="connsiteY5" fmla="*/ 0 h 7196831"/>
            </a:gdLst>
            <a:rect l="l" t="t" r="r" b="b"/>
            <a:pathLst>
              <a:path w="7054588" h="7196831">
                <a:moveTo>
                  <a:pt x="4926764" y="0"/>
                </a:moveTo>
                <a:lnTo>
                  <a:pt x="7054588" y="1070787"/>
                </a:lnTo>
                <a:lnTo>
                  <a:pt x="3971774" y="7196831"/>
                </a:lnTo>
                <a:lnTo>
                  <a:pt x="0" y="5198112"/>
                </a:lnTo>
                <a:lnTo>
                  <a:pt x="0" y="1219701"/>
                </a:lnTo>
                <a:cubicBezTo>
                  <a:pt x="1" y="546079"/>
                  <a:pt x="546079" y="0"/>
                  <a:pt x="1219701" y="0"/>
                </a:cubicBezTo>
                <a:close/>
              </a:path>
            </a:pathLst>
          </a:custGeom>
          <a:solidFill>
            <a:schemeClr val="accent1">
              <a:lumMod val="20000"/>
              <a:lumOff val="80000"/>
            </a:schemeClr>
          </a:solidFill>
          <a:ln w="19050" cap="sq">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19997223" flipH="0" flipV="0">
            <a:off x="6801591" y="403165"/>
            <a:ext cx="6863189" cy="6877050"/>
          </a:xfrm>
          <a:custGeom>
            <a:avLst/>
            <a:gdLst>
              <a:gd name="connsiteX0" fmla="*/ 5144885 w 6863189"/>
              <a:gd name="connsiteY0" fmla="*/ 0 h 6877050"/>
              <a:gd name="connsiteX1" fmla="*/ 6837449 w 6863189"/>
              <a:gd name="connsiteY1" fmla="*/ 851751 h 6877050"/>
              <a:gd name="connsiteX2" fmla="*/ 6853764 w 6863189"/>
              <a:gd name="connsiteY2" fmla="*/ 915199 h 6877050"/>
              <a:gd name="connsiteX3" fmla="*/ 6863189 w 6863189"/>
              <a:gd name="connsiteY3" fmla="*/ 976961 h 6877050"/>
              <a:gd name="connsiteX4" fmla="*/ 3894083 w 6863189"/>
              <a:gd name="connsiteY4" fmla="*/ 6877050 h 6877050"/>
              <a:gd name="connsiteX5" fmla="*/ 3554439 w 6863189"/>
              <a:gd name="connsiteY5" fmla="*/ 6877050 h 6877050"/>
              <a:gd name="connsiteX6" fmla="*/ 0 w 6863189"/>
              <a:gd name="connsiteY6" fmla="*/ 5088347 h 6877050"/>
              <a:gd name="connsiteX7" fmla="*/ 0 w 6863189"/>
              <a:gd name="connsiteY7" fmla="*/ 1146198 h 6877050"/>
              <a:gd name="connsiteX8" fmla="*/ 1146198 w 6863189"/>
              <a:gd name="connsiteY8" fmla="*/ 0 h 6877050"/>
            </a:gdLst>
            <a:rect l="l" t="t" r="r" b="b"/>
            <a:pathLst>
              <a:path w="6863189" h="6877050">
                <a:moveTo>
                  <a:pt x="5144885" y="0"/>
                </a:moveTo>
                <a:lnTo>
                  <a:pt x="6837449" y="851751"/>
                </a:lnTo>
                <a:lnTo>
                  <a:pt x="6853764" y="915199"/>
                </a:lnTo>
                <a:lnTo>
                  <a:pt x="6863189" y="976961"/>
                </a:lnTo>
                <a:lnTo>
                  <a:pt x="3894083" y="6877050"/>
                </a:lnTo>
                <a:lnTo>
                  <a:pt x="3554439" y="6877050"/>
                </a:lnTo>
                <a:lnTo>
                  <a:pt x="0" y="5088347"/>
                </a:lnTo>
                <a:lnTo>
                  <a:pt x="0" y="1146198"/>
                </a:lnTo>
                <a:cubicBezTo>
                  <a:pt x="0" y="513170"/>
                  <a:pt x="513171" y="0"/>
                  <a:pt x="1146198" y="0"/>
                </a:cubicBezTo>
                <a:close/>
              </a:path>
            </a:pathLst>
          </a:custGeom>
          <a:gradFill>
            <a:gsLst>
              <a:gs pos="0">
                <a:schemeClr val="accent1"/>
              </a:gs>
              <a:gs pos="100000">
                <a:schemeClr val="accent1">
                  <a:lumMod val="75000"/>
                </a:schemeClr>
              </a:gs>
            </a:gsLst>
            <a:lin ang="16200000" scaled="0"/>
          </a:gradFill>
          <a:ln w="1905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0" flipH="0" flipV="0">
            <a:off x="7791451" y="1130300"/>
            <a:ext cx="3332190" cy="4793848"/>
          </a:xfrm>
          <a:prstGeom prst="rect">
            <a:avLst/>
          </a:prstGeom>
          <a:noFill/>
          <a:ln>
            <a:noFill/>
          </a:ln>
        </p:spPr>
        <p:txBody>
          <a:bodyPr vert="horz" wrap="square" lIns="0" tIns="0" rIns="0" bIns="0" rtlCol="0" anchor="ctr"/>
          <a:lstStyle/>
          <a:p>
            <a:pPr algn="r"/>
            <a:r>
              <a:rPr kumimoji="1" lang="en-US" altLang="zh-CN" sz="19900">
                <a:ln w="12700">
                  <a:noFill/>
                </a:ln>
                <a:solidFill>
                  <a:srgbClr val="FFFFFF">
                    <a:alpha val="100000"/>
                  </a:srgbClr>
                </a:solidFill>
                <a:latin typeface="Fira Sans Black"/>
                <a:ea typeface="Fira Sans Black"/>
                <a:cs typeface="Fira Sans Black"/>
              </a:rPr>
              <a:t> 01</a:t>
            </a:r>
            <a:endParaRPr kumimoji="1" lang="zh-CN" altLang="en-US"/>
          </a:p>
        </p:txBody>
      </p:sp>
      <p:sp>
        <p:nvSpPr>
          <p:cNvPr id="5" name="标题 1"/>
          <p:cNvSpPr txBox="1"/>
          <p:nvPr/>
        </p:nvSpPr>
        <p:spPr>
          <a:xfrm rot="0" flipH="0" flipV="0">
            <a:off x="6762991" y="2389143"/>
            <a:ext cx="684000" cy="684000"/>
          </a:xfrm>
          <a:prstGeom prst="ellipse">
            <a:avLst/>
          </a:prstGeom>
          <a:solidFill>
            <a:schemeClr val="bg1"/>
          </a:solidFill>
          <a:ln w="19050" cap="sq">
            <a:noFill/>
            <a:miter/>
          </a:ln>
          <a:effectLst>
            <a:outerShdw dist="0" blurRad="393700" dir="0" sx="102000" sy="102000" kx="0" ky="0" algn="ctr" rotWithShape="0">
              <a:srgbClr val="000000">
                <a:alpha val="32000"/>
              </a:srgb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rot="0" flipH="0" flipV="0">
            <a:off x="6972585" y="2555999"/>
            <a:ext cx="264813" cy="350288"/>
          </a:xfrm>
          <a:custGeom>
            <a:avLst/>
            <a:gdLst>
              <a:gd name="T0" fmla="*/ 110 w 5815"/>
              <a:gd name="T1" fmla="*/ 3987 h 7704"/>
              <a:gd name="T2" fmla="*/ 5654 w 5815"/>
              <a:gd name="T3" fmla="*/ 7616 h 7704"/>
              <a:gd name="T4" fmla="*/ 5766 w 5815"/>
              <a:gd name="T5" fmla="*/ 7535 h 7704"/>
              <a:gd name="T6" fmla="*/ 3485 w 5815"/>
              <a:gd name="T7" fmla="*/ 4068 h 7704"/>
              <a:gd name="T8" fmla="*/ 3486 w 5815"/>
              <a:gd name="T9" fmla="*/ 3586 h 7704"/>
              <a:gd name="T10" fmla="*/ 5765 w 5815"/>
              <a:gd name="T11" fmla="*/ 169 h 7704"/>
              <a:gd name="T12" fmla="*/ 5653 w 5815"/>
              <a:gd name="T13" fmla="*/ 88 h 7704"/>
              <a:gd name="T14" fmla="*/ 111 w 5815"/>
              <a:gd name="T15" fmla="*/ 3668 h 7704"/>
              <a:gd name="T16" fmla="*/ 110 w 5815"/>
              <a:gd name="T17" fmla="*/ 3987 h 7704"/>
            </a:gdLst>
            <a:rect l="0" t="0" r="r" b="b"/>
            <a:pathLst>
              <a:path w="5815" h="7704">
                <a:moveTo>
                  <a:pt x="110" y="3987"/>
                </a:moveTo>
                <a:lnTo>
                  <a:pt x="5654" y="7616"/>
                </a:lnTo>
                <a:cubicBezTo>
                  <a:pt x="5764" y="7704"/>
                  <a:pt x="5815" y="7668"/>
                  <a:pt x="5766" y="7535"/>
                </a:cubicBezTo>
                <a:lnTo>
                  <a:pt x="3485" y="4068"/>
                </a:lnTo>
                <a:cubicBezTo>
                  <a:pt x="3437" y="3935"/>
                  <a:pt x="3437" y="3719"/>
                  <a:pt x="3486" y="3586"/>
                </a:cubicBezTo>
                <a:lnTo>
                  <a:pt x="5765" y="169"/>
                </a:lnTo>
                <a:cubicBezTo>
                  <a:pt x="5814" y="36"/>
                  <a:pt x="5764" y="0"/>
                  <a:pt x="5653" y="88"/>
                </a:cubicBezTo>
                <a:lnTo>
                  <a:pt x="111" y="3668"/>
                </a:lnTo>
                <a:cubicBezTo>
                  <a:pt x="0" y="3755"/>
                  <a:pt x="0" y="3899"/>
                  <a:pt x="110" y="3987"/>
                </a:cubicBezTo>
                <a:close/>
              </a:path>
            </a:pathLst>
          </a:custGeom>
          <a:solidFill>
            <a:schemeClr val="accent1">
              <a:lumMod val="75000"/>
            </a:schemeClr>
          </a:solidFill>
          <a:ln w="1905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0" flipH="0" flipV="0">
            <a:off x="660400" y="914836"/>
            <a:ext cx="1833880" cy="22772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rot="0" flipH="0" flipV="0">
            <a:off x="660400" y="1670530"/>
            <a:ext cx="4964897" cy="3713388"/>
          </a:xfrm>
          <a:prstGeom prst="rect">
            <a:avLst/>
          </a:prstGeom>
          <a:noFill/>
          <a:ln>
            <a:noFill/>
          </a:ln>
        </p:spPr>
        <p:txBody>
          <a:bodyPr vert="horz" wrap="square" lIns="0" tIns="0" rIns="0" bIns="0" rtlCol="0" anchor="ctr"/>
          <a:lstStyle/>
          <a:p>
            <a:pPr algn="l"/>
            <a:r>
              <a:rPr kumimoji="1" lang="en-US" altLang="zh-CN" sz="2800">
                <a:ln w="12700">
                  <a:noFill/>
                </a:ln>
                <a:solidFill>
                  <a:srgbClr val="F97F51">
                    <a:alpha val="100000"/>
                  </a:srgbClr>
                </a:solidFill>
                <a:latin typeface="poppins-bold"/>
                <a:ea typeface="poppins-bold"/>
                <a:cs typeface="poppins-bold"/>
              </a:rPr>
              <a:t>Introduction to NumPy</a:t>
            </a:r>
            <a:endParaRPr kumimoji="1" lang="zh-CN" altLang="en-US"/>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1973580" y="1798607"/>
            <a:ext cx="18036540" cy="1513425"/>
          </a:xfrm>
          <a:custGeom>
            <a:avLst/>
            <a:gdLst>
              <a:gd name="connsiteX0" fmla="*/ 0 w 18036540"/>
              <a:gd name="connsiteY0" fmla="*/ 1245844 h 2084114"/>
              <a:gd name="connsiteX1" fmla="*/ 4145280 w 18036540"/>
              <a:gd name="connsiteY1" fmla="*/ 2084044 h 2084114"/>
              <a:gd name="connsiteX2" fmla="*/ 7787640 w 18036540"/>
              <a:gd name="connsiteY2" fmla="*/ 1207744 h 2084114"/>
              <a:gd name="connsiteX3" fmla="*/ 11430000 w 18036540"/>
              <a:gd name="connsiteY3" fmla="*/ 2007844 h 2084114"/>
              <a:gd name="connsiteX4" fmla="*/ 18036540 w 18036540"/>
              <a:gd name="connsiteY4" fmla="*/ 0 h 2084114"/>
            </a:gdLst>
            <a:rect l="l" t="t" r="r" b="b"/>
            <a:pathLst>
              <a:path w="18036540" h="2084114">
                <a:moveTo>
                  <a:pt x="0" y="1245844"/>
                </a:moveTo>
                <a:cubicBezTo>
                  <a:pt x="1423670" y="1668119"/>
                  <a:pt x="2847340" y="2090394"/>
                  <a:pt x="4145280" y="2084044"/>
                </a:cubicBezTo>
                <a:cubicBezTo>
                  <a:pt x="5443220" y="2077694"/>
                  <a:pt x="6573520" y="1220444"/>
                  <a:pt x="7787640" y="1207744"/>
                </a:cubicBezTo>
                <a:cubicBezTo>
                  <a:pt x="9001760" y="1195044"/>
                  <a:pt x="9353961" y="1795080"/>
                  <a:pt x="11430000" y="2007844"/>
                </a:cubicBezTo>
                <a:cubicBezTo>
                  <a:pt x="13506039" y="2220608"/>
                  <a:pt x="17381220" y="298450"/>
                  <a:pt x="18036540" y="0"/>
                </a:cubicBezTo>
              </a:path>
            </a:pathLst>
          </a:custGeom>
          <a:noFill/>
          <a:ln w="19050" cap="flat">
            <a:gradFill>
              <a:gsLst>
                <a:gs pos="9000">
                  <a:schemeClr val="accent1">
                    <a:alpha val="0"/>
                  </a:schemeClr>
                </a:gs>
                <a:gs pos="40000">
                  <a:schemeClr val="accent1"/>
                </a:gs>
                <a:gs pos="62000">
                  <a:schemeClr val="accent1"/>
                </a:gs>
                <a:gs pos="88000">
                  <a:schemeClr val="accent1">
                    <a:alpha val="0"/>
                  </a:schemeClr>
                </a:gs>
              </a:gsLst>
              <a:lin ang="10800000" scaled="0"/>
            </a:grad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0" flipH="0" flipV="0">
            <a:off x="1368657" y="3864231"/>
            <a:ext cx="4155842" cy="2194956"/>
          </a:xfrm>
          <a:custGeom>
            <a:avLst/>
            <a:gdLst>
              <a:gd name="connsiteX0" fmla="*/ 216443 w 4155842"/>
              <a:gd name="connsiteY0" fmla="*/ 0 h 2194956"/>
              <a:gd name="connsiteX1" fmla="*/ 492672 w 4155842"/>
              <a:gd name="connsiteY1" fmla="*/ 296182 h 2194956"/>
              <a:gd name="connsiteX2" fmla="*/ 2915513 w 4155842"/>
              <a:gd name="connsiteY2" fmla="*/ 295072 h 2194956"/>
              <a:gd name="connsiteX3" fmla="*/ 2915513 w 4155842"/>
              <a:gd name="connsiteY3" fmla="*/ 298289 h 2194956"/>
              <a:gd name="connsiteX4" fmla="*/ 4155842 w 4155842"/>
              <a:gd name="connsiteY4" fmla="*/ 298289 h 2194956"/>
              <a:gd name="connsiteX5" fmla="*/ 4155842 w 4155842"/>
              <a:gd name="connsiteY5" fmla="*/ 2194956 h 2194956"/>
              <a:gd name="connsiteX6" fmla="*/ 0 w 4155842"/>
              <a:gd name="connsiteY6" fmla="*/ 2194956 h 2194956"/>
              <a:gd name="connsiteX7" fmla="*/ 0 w 4155842"/>
              <a:gd name="connsiteY7" fmla="*/ 2047636 h 2194956"/>
              <a:gd name="connsiteX8" fmla="*/ 0 w 4155842"/>
              <a:gd name="connsiteY8" fmla="*/ 298289 h 2194956"/>
              <a:gd name="connsiteX9" fmla="*/ 0 w 4155842"/>
              <a:gd name="connsiteY9" fmla="*/ 296182 h 2194956"/>
              <a:gd name="connsiteX10" fmla="*/ 216443 w 4155842"/>
              <a:gd name="connsiteY10" fmla="*/ 296182 h 2194956"/>
            </a:gdLst>
            <a:rect l="l" t="t" r="r" b="b"/>
            <a:pathLst>
              <a:path w="4155842" h="2194956">
                <a:moveTo>
                  <a:pt x="216443" y="0"/>
                </a:moveTo>
                <a:lnTo>
                  <a:pt x="492672" y="296182"/>
                </a:lnTo>
                <a:lnTo>
                  <a:pt x="2915513" y="295072"/>
                </a:lnTo>
                <a:lnTo>
                  <a:pt x="2915513" y="298289"/>
                </a:lnTo>
                <a:lnTo>
                  <a:pt x="4155842" y="298289"/>
                </a:lnTo>
                <a:lnTo>
                  <a:pt x="4155842" y="2194956"/>
                </a:lnTo>
                <a:lnTo>
                  <a:pt x="0" y="2194956"/>
                </a:lnTo>
                <a:lnTo>
                  <a:pt x="0" y="2047636"/>
                </a:lnTo>
                <a:lnTo>
                  <a:pt x="0" y="298289"/>
                </a:lnTo>
                <a:lnTo>
                  <a:pt x="0" y="296182"/>
                </a:lnTo>
                <a:lnTo>
                  <a:pt x="216443" y="296182"/>
                </a:lnTo>
                <a:close/>
              </a:path>
            </a:pathLst>
          </a:custGeom>
          <a:solidFill>
            <a:schemeClr val="bg1"/>
          </a:solidFill>
          <a:ln w="3175" cap="sq">
            <a:solidFill>
              <a:schemeClr val="accent1"/>
            </a:solidFill>
          </a:ln>
          <a:effectLst>
            <a:outerShdw dist="0" blurRad="190500" dir="0" sx="102000" sy="102000" kx="0" ky="0" algn="ctr" rotWithShape="0">
              <a:schemeClr val="accent1">
                <a:alpha val="10000"/>
              </a:schemeClr>
            </a:outerShdw>
          </a:effectLst>
        </p:spPr>
        <p:txBody>
          <a:bodyPr vert="horz" wrap="square" lIns="91440" tIns="45720" rIns="91440" bIns="45720" rtlCol="0" anchor="t"/>
          <a:lstStyle/>
          <a:p>
            <a:pPr algn="l"/>
            <a:endParaRPr kumimoji="1" lang="zh-CN" altLang="en-US"/>
          </a:p>
        </p:txBody>
      </p:sp>
      <p:sp>
        <p:nvSpPr>
          <p:cNvPr id="4" name="标题 1"/>
          <p:cNvSpPr txBox="1"/>
          <p:nvPr/>
        </p:nvSpPr>
        <p:spPr>
          <a:xfrm rot="0" flipH="0" flipV="0">
            <a:off x="1359971" y="1674350"/>
            <a:ext cx="3035300" cy="444500"/>
          </a:xfrm>
          <a:prstGeom prst="rect">
            <a:avLst/>
          </a:prstGeom>
          <a:noFill/>
          <a:ln>
            <a:noFill/>
          </a:ln>
        </p:spPr>
        <p:txBody>
          <a:bodyPr vert="horz" wrap="square" lIns="0" tIns="0" rIns="0" bIns="0" rtlCol="0" anchor="t">
            <a:spAutoFit/>
          </a:bodyPr>
          <a:lstStyle/>
          <a:p>
            <a:pPr algn="l"/>
            <a:r>
              <a:rPr kumimoji="1" lang="en-US" altLang="zh-CN" sz="3200">
                <a:ln w="12700">
                  <a:noFill/>
                </a:ln>
                <a:solidFill>
                  <a:srgbClr val="FEE5DC">
                    <a:alpha val="100000"/>
                  </a:srgbClr>
                </a:solidFill>
                <a:latin typeface="poppins-bold"/>
                <a:ea typeface="poppins-bold"/>
                <a:cs typeface="poppins-bold"/>
              </a:rPr>
              <a:t>01</a:t>
            </a:r>
            <a:endParaRPr kumimoji="1" lang="zh-CN" altLang="en-US"/>
          </a:p>
        </p:txBody>
      </p:sp>
      <p:sp>
        <p:nvSpPr>
          <p:cNvPr id="5" name="标题 1"/>
          <p:cNvSpPr txBox="1"/>
          <p:nvPr/>
        </p:nvSpPr>
        <p:spPr>
          <a:xfrm rot="0" flipH="0" flipV="0">
            <a:off x="1359969" y="2235780"/>
            <a:ext cx="4164531" cy="307777"/>
          </a:xfrm>
          <a:prstGeom prst="rect">
            <a:avLst/>
          </a:prstGeom>
          <a:noFill/>
          <a:ln>
            <a:noFill/>
          </a:ln>
        </p:spPr>
        <p:txBody>
          <a:bodyPr vert="horz" wrap="square" lIns="0" tIns="0" rIns="0" bIns="0" rtlCol="0" anchor="t"/>
          <a:lstStyle/>
          <a:p>
            <a:pPr algn="l"/>
            <a:r>
              <a:rPr kumimoji="1" lang="en-US" altLang="zh-CN" sz="1600">
                <a:ln w="12700">
                  <a:noFill/>
                </a:ln>
                <a:solidFill>
                  <a:srgbClr val="262626">
                    <a:alpha val="100000"/>
                  </a:srgbClr>
                </a:solidFill>
                <a:latin typeface="poppins-bold"/>
                <a:ea typeface="poppins-bold"/>
                <a:cs typeface="poppins-bold"/>
              </a:rPr>
              <a:t>Definition and Purpose</a:t>
            </a:r>
            <a:endParaRPr kumimoji="1" lang="zh-CN" altLang="en-US"/>
          </a:p>
        </p:txBody>
      </p:sp>
      <p:sp>
        <p:nvSpPr>
          <p:cNvPr id="6" name="标题 1"/>
          <p:cNvSpPr txBox="1"/>
          <p:nvPr/>
        </p:nvSpPr>
        <p:spPr>
          <a:xfrm rot="0" flipH="0" flipV="0">
            <a:off x="1293257" y="2880196"/>
            <a:ext cx="792000" cy="792000"/>
          </a:xfrm>
          <a:prstGeom prst="ellipse">
            <a:avLst/>
          </a:prstGeom>
          <a:solidFill>
            <a:schemeClr val="accent1">
              <a:alpha val="20000"/>
            </a:schemeClr>
          </a:solidFill>
          <a:ln w="3175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0" flipH="0" flipV="0">
            <a:off x="1369199" y="2956138"/>
            <a:ext cx="640116" cy="640116"/>
          </a:xfrm>
          <a:prstGeom prst="ellipse">
            <a:avLst/>
          </a:prstGeom>
          <a:solidFill>
            <a:schemeClr val="accent1"/>
          </a:solidFill>
          <a:ln w="3175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rot="0" flipH="0" flipV="0">
            <a:off x="1523848" y="3131383"/>
            <a:ext cx="330818" cy="289626"/>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w="2967"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rot="0" flipH="0" flipV="0">
            <a:off x="1525071" y="4329311"/>
            <a:ext cx="3835004" cy="1473895"/>
          </a:xfrm>
          <a:prstGeom prst="rect">
            <a:avLst/>
          </a:prstGeom>
          <a:noFill/>
          <a:ln>
            <a:noFill/>
          </a:ln>
        </p:spPr>
        <p:txBody>
          <a:bodyPr vert="horz" wrap="square" lIns="0" tIns="0" rIns="0" bIns="0" rtlCol="0" anchor="t"/>
          <a:lstStyle/>
          <a:p>
            <a:pPr algn="l"/>
            <a:r>
              <a:rPr kumimoji="1" lang="en-US" altLang="zh-CN" sz="1312">
                <a:ln w="12700">
                  <a:noFill/>
                </a:ln>
                <a:solidFill>
                  <a:srgbClr val="404040">
                    <a:alpha val="100000"/>
                  </a:srgbClr>
                </a:solidFill>
                <a:latin typeface="Poppins"/>
                <a:ea typeface="Poppins"/>
                <a:cs typeface="Poppins"/>
              </a:rPr>
              <a:t>NumPy, short for Numerical Python, is a fundamental library for numerical computing in Python, providing support for large multi- dimensional arrays and matrices, along with a collection of mathematical functions to operate on them.</a:t>
            </a:r>
            <a:endParaRPr kumimoji="1" lang="zh-CN" altLang="en-US"/>
          </a:p>
        </p:txBody>
      </p:sp>
      <p:sp>
        <p:nvSpPr>
          <p:cNvPr id="10" name="标题 1"/>
          <p:cNvSpPr txBox="1"/>
          <p:nvPr/>
        </p:nvSpPr>
        <p:spPr>
          <a:xfrm rot="0" flipH="0" flipV="0">
            <a:off x="6744584" y="3458846"/>
            <a:ext cx="4155842" cy="2191577"/>
          </a:xfrm>
          <a:custGeom>
            <a:avLst/>
            <a:gdLst>
              <a:gd name="connsiteX0" fmla="*/ 216443 w 4155842"/>
              <a:gd name="connsiteY0" fmla="*/ 0 h 2191577"/>
              <a:gd name="connsiteX1" fmla="*/ 491486 w 4155842"/>
              <a:gd name="connsiteY1" fmla="*/ 294910 h 2191577"/>
              <a:gd name="connsiteX2" fmla="*/ 4155842 w 4155842"/>
              <a:gd name="connsiteY2" fmla="*/ 294910 h 2191577"/>
              <a:gd name="connsiteX3" fmla="*/ 4155842 w 4155842"/>
              <a:gd name="connsiteY3" fmla="*/ 2191577 h 2191577"/>
              <a:gd name="connsiteX4" fmla="*/ 0 w 4155842"/>
              <a:gd name="connsiteY4" fmla="*/ 2191577 h 2191577"/>
              <a:gd name="connsiteX5" fmla="*/ 0 w 4155842"/>
              <a:gd name="connsiteY5" fmla="*/ 2047636 h 2191577"/>
              <a:gd name="connsiteX6" fmla="*/ 0 w 4155842"/>
              <a:gd name="connsiteY6" fmla="*/ 296182 h 2191577"/>
              <a:gd name="connsiteX7" fmla="*/ 0 w 4155842"/>
              <a:gd name="connsiteY7" fmla="*/ 294910 h 2191577"/>
              <a:gd name="connsiteX8" fmla="*/ 216443 w 4155842"/>
              <a:gd name="connsiteY8" fmla="*/ 294910 h 2191577"/>
            </a:gdLst>
            <a:rect l="l" t="t" r="r" b="b"/>
            <a:pathLst>
              <a:path w="4155842" h="2191577">
                <a:moveTo>
                  <a:pt x="216443" y="0"/>
                </a:moveTo>
                <a:lnTo>
                  <a:pt x="491486" y="294910"/>
                </a:lnTo>
                <a:lnTo>
                  <a:pt x="4155842" y="294910"/>
                </a:lnTo>
                <a:lnTo>
                  <a:pt x="4155842" y="2191577"/>
                </a:lnTo>
                <a:lnTo>
                  <a:pt x="0" y="2191577"/>
                </a:lnTo>
                <a:lnTo>
                  <a:pt x="0" y="2047636"/>
                </a:lnTo>
                <a:lnTo>
                  <a:pt x="0" y="296182"/>
                </a:lnTo>
                <a:lnTo>
                  <a:pt x="0" y="294910"/>
                </a:lnTo>
                <a:lnTo>
                  <a:pt x="216443" y="294910"/>
                </a:lnTo>
                <a:close/>
              </a:path>
            </a:pathLst>
          </a:custGeom>
          <a:solidFill>
            <a:schemeClr val="bg1"/>
          </a:solidFill>
          <a:ln w="3175" cap="sq">
            <a:solidFill>
              <a:schemeClr val="accent1"/>
            </a:solidFill>
          </a:ln>
          <a:effectLst>
            <a:outerShdw dist="0" blurRad="190500" dir="0" sx="102000" sy="102000" kx="0" ky="0" algn="ctr" rotWithShape="0">
              <a:schemeClr val="accent1">
                <a:alpha val="10000"/>
              </a:schemeClr>
            </a:outerShdw>
          </a:effectLst>
        </p:spPr>
        <p:txBody>
          <a:bodyPr vert="horz" wrap="square" lIns="91440" tIns="45720" rIns="91440" bIns="45720" rtlCol="0" anchor="t"/>
          <a:lstStyle/>
          <a:p>
            <a:pPr algn="l"/>
            <a:endParaRPr kumimoji="1" lang="zh-CN" altLang="en-US"/>
          </a:p>
        </p:txBody>
      </p:sp>
      <p:sp>
        <p:nvSpPr>
          <p:cNvPr id="11" name="标题 1"/>
          <p:cNvSpPr txBox="1"/>
          <p:nvPr/>
        </p:nvSpPr>
        <p:spPr>
          <a:xfrm rot="0" flipH="0" flipV="0">
            <a:off x="6728856" y="1295029"/>
            <a:ext cx="3035300" cy="444500"/>
          </a:xfrm>
          <a:prstGeom prst="rect">
            <a:avLst/>
          </a:prstGeom>
          <a:noFill/>
          <a:ln>
            <a:noFill/>
          </a:ln>
        </p:spPr>
        <p:txBody>
          <a:bodyPr vert="horz" wrap="square" lIns="0" tIns="0" rIns="0" bIns="0" rtlCol="0" anchor="t">
            <a:spAutoFit/>
          </a:bodyPr>
          <a:lstStyle/>
          <a:p>
            <a:pPr algn="l"/>
            <a:r>
              <a:rPr kumimoji="1" lang="en-US" altLang="zh-CN" sz="3200">
                <a:ln w="12700">
                  <a:noFill/>
                </a:ln>
                <a:solidFill>
                  <a:srgbClr val="FEE5DC">
                    <a:alpha val="100000"/>
                  </a:srgbClr>
                </a:solidFill>
                <a:latin typeface="poppins-bold"/>
                <a:ea typeface="poppins-bold"/>
                <a:cs typeface="poppins-bold"/>
              </a:rPr>
              <a:t>02</a:t>
            </a:r>
            <a:endParaRPr kumimoji="1" lang="zh-CN" altLang="en-US"/>
          </a:p>
        </p:txBody>
      </p:sp>
      <p:sp>
        <p:nvSpPr>
          <p:cNvPr id="12" name="标题 1"/>
          <p:cNvSpPr txBox="1"/>
          <p:nvPr/>
        </p:nvSpPr>
        <p:spPr>
          <a:xfrm rot="0" flipH="0" flipV="0">
            <a:off x="6728854" y="1841038"/>
            <a:ext cx="4167746" cy="307777"/>
          </a:xfrm>
          <a:prstGeom prst="rect">
            <a:avLst/>
          </a:prstGeom>
          <a:noFill/>
          <a:ln>
            <a:noFill/>
          </a:ln>
        </p:spPr>
        <p:txBody>
          <a:bodyPr vert="horz" wrap="square" lIns="0" tIns="0" rIns="0" bIns="0" rtlCol="0" anchor="t"/>
          <a:lstStyle/>
          <a:p>
            <a:pPr algn="l"/>
            <a:r>
              <a:rPr kumimoji="1" lang="en-US" altLang="zh-CN" sz="1600">
                <a:ln w="12700">
                  <a:noFill/>
                </a:ln>
                <a:solidFill>
                  <a:srgbClr val="262626">
                    <a:alpha val="100000"/>
                  </a:srgbClr>
                </a:solidFill>
                <a:latin typeface="poppins-bold"/>
                <a:ea typeface="poppins-bold"/>
                <a:cs typeface="poppins-bold"/>
              </a:rPr>
              <a:t>Key Features</a:t>
            </a:r>
            <a:endParaRPr kumimoji="1" lang="zh-CN" altLang="en-US"/>
          </a:p>
        </p:txBody>
      </p:sp>
      <p:sp>
        <p:nvSpPr>
          <p:cNvPr id="13" name="标题 1"/>
          <p:cNvSpPr txBox="1"/>
          <p:nvPr/>
        </p:nvSpPr>
        <p:spPr>
          <a:xfrm rot="0" flipH="0" flipV="0">
            <a:off x="6682740" y="2495376"/>
            <a:ext cx="756000" cy="756000"/>
          </a:xfrm>
          <a:prstGeom prst="ellipse">
            <a:avLst/>
          </a:prstGeom>
          <a:solidFill>
            <a:schemeClr val="accent1">
              <a:alpha val="20000"/>
            </a:schemeClr>
          </a:solidFill>
          <a:ln w="3175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0" flipH="0" flipV="0">
            <a:off x="6755230" y="2567866"/>
            <a:ext cx="611020" cy="611020"/>
          </a:xfrm>
          <a:prstGeom prst="ellipse">
            <a:avLst/>
          </a:prstGeom>
          <a:solidFill>
            <a:schemeClr val="accent1"/>
          </a:solidFill>
          <a:ln w="3175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rot="0" flipH="0" flipV="0">
            <a:off x="6908042" y="2707967"/>
            <a:ext cx="305396" cy="330818"/>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2967" cap="flat">
            <a:noFill/>
            <a:miter/>
          </a:ln>
        </p:spPr>
        <p:txBody>
          <a:bodyPr vert="horz" wrap="square" lIns="91440" tIns="45720" rIns="91440" bIns="45720" rtlCol="0" anchor="ctr"/>
          <a:lstStyle/>
          <a:p>
            <a:pPr algn="l"/>
            <a:endParaRPr kumimoji="1" lang="zh-CN" altLang="en-US"/>
          </a:p>
        </p:txBody>
      </p:sp>
      <p:sp>
        <p:nvSpPr>
          <p:cNvPr id="16" name="标题 1"/>
          <p:cNvSpPr txBox="1"/>
          <p:nvPr/>
        </p:nvSpPr>
        <p:spPr>
          <a:xfrm rot="0" flipH="0" flipV="0">
            <a:off x="6893956" y="3925056"/>
            <a:ext cx="3835004" cy="1473380"/>
          </a:xfrm>
          <a:prstGeom prst="rect">
            <a:avLst/>
          </a:prstGeom>
          <a:noFill/>
          <a:ln>
            <a:noFill/>
          </a:ln>
        </p:spPr>
        <p:txBody>
          <a:bodyPr vert="horz" wrap="square" lIns="0" tIns="0" rIns="0" bIns="0" rtlCol="0" anchor="t"/>
          <a:lstStyle/>
          <a:p>
            <a:pPr algn="l"/>
            <a:r>
              <a:rPr kumimoji="1" lang="en-US" altLang="zh-CN" sz="1312">
                <a:ln w="12700">
                  <a:noFill/>
                </a:ln>
                <a:solidFill>
                  <a:srgbClr val="404040">
                    <a:alpha val="100000"/>
                  </a:srgbClr>
                </a:solidFill>
                <a:latin typeface="Poppins"/>
                <a:ea typeface="Poppins"/>
                <a:cs typeface="Poppins"/>
              </a:rPr>
              <a:t>Key features of NumPy include its powerful N- dimensional array object, broadcasting capabilities, a variety of mathematical functions, integration with C/C++ and Fortran code, and tools for integrating with other libraries like SciPy and Matplotlib.</a:t>
            </a:r>
            <a:endParaRPr kumimoji="1" lang="zh-CN" altLang="en-US"/>
          </a:p>
        </p:txBody>
      </p:sp>
      <p:sp>
        <p:nvSpPr>
          <p:cNvPr id="17" name="标题 1"/>
          <p:cNvSpPr txBox="1"/>
          <p:nvPr/>
        </p:nvSpPr>
        <p:spPr>
          <a:xfrm rot="5400000" flipH="0" flipV="0">
            <a:off x="-142449" y="550399"/>
            <a:ext cx="612000" cy="32710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rot="5400000" flipH="0" flipV="0">
            <a:off x="2867397" y="-1986051"/>
            <a:ext cx="612000" cy="5400000"/>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rot="0" flipH="0" flipV="0">
            <a:off x="660400" y="479950"/>
            <a:ext cx="1085850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What is NumPy?</a:t>
            </a:r>
            <a:endParaRPr kumimoji="1" lang="zh-CN" altLang="en-US"/>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2921533" y="1747907"/>
            <a:ext cx="1378458" cy="1370981"/>
          </a:xfrm>
          <a:prstGeom prst="roundRect">
            <a:avLst>
              <a:gd name="adj" fmla="val 10183"/>
            </a:avLst>
          </a:prstGeom>
          <a:solidFill>
            <a:schemeClr val="bg1">
              <a:lumMod val="95000"/>
            </a:schemeClr>
          </a:solidFill>
          <a:ln w="28575" cap="sq">
            <a:noFill/>
            <a:miter/>
          </a:ln>
        </p:spPr>
        <p:txBody>
          <a:bodyPr vert="horz" wrap="square" lIns="0" tIns="0" rIns="0" bIns="0" rtlCol="0" anchor="ctr"/>
          <a:lstStyle/>
          <a:p>
            <a:pPr algn="ctr"/>
            <a:endParaRPr kumimoji="1" lang="zh-CN" altLang="en-US"/>
          </a:p>
        </p:txBody>
      </p:sp>
      <p:sp>
        <p:nvSpPr>
          <p:cNvPr id="3" name="标题 1"/>
          <p:cNvSpPr txBox="1"/>
          <p:nvPr/>
        </p:nvSpPr>
        <p:spPr>
          <a:xfrm rot="0" flipH="0" flipV="0">
            <a:off x="7879308" y="1746838"/>
            <a:ext cx="1378458" cy="1370981"/>
          </a:xfrm>
          <a:prstGeom prst="roundRect">
            <a:avLst>
              <a:gd name="adj" fmla="val 10183"/>
            </a:avLst>
          </a:prstGeom>
          <a:solidFill>
            <a:schemeClr val="accent1"/>
          </a:solidFill>
          <a:ln w="28575" cap="sq">
            <a:noFill/>
            <a:miter/>
          </a:ln>
          <a:effectLst>
            <a:outerShdw dist="254000" blurRad="508000" dir="5400000" sx="100000" sy="100000" kx="0" ky="0" algn="ctr" rotWithShape="0">
              <a:srgbClr val="000000">
                <a:alpha val="30000"/>
              </a:srgbClr>
            </a:outerShdw>
          </a:effectLst>
        </p:spPr>
        <p:txBody>
          <a:bodyPr vert="horz" wrap="square" lIns="0" tIns="0" rIns="0" bIns="0" rtlCol="0" anchor="ctr"/>
          <a:lstStyle/>
          <a:p>
            <a:pPr algn="ctr"/>
            <a:endParaRPr kumimoji="1" lang="zh-CN" altLang="en-US"/>
          </a:p>
        </p:txBody>
      </p:sp>
      <p:cxnSp>
        <p:nvCxnSpPr>
          <p:cNvPr id="4" name="标题 1"/>
          <p:cNvCxnSpPr/>
          <p:nvPr/>
        </p:nvCxnSpPr>
        <p:spPr>
          <a:xfrm rot="0" flipH="0" flipV="0">
            <a:off x="3630000" y="3421390"/>
            <a:ext cx="4932000" cy="0"/>
          </a:xfrm>
          <a:prstGeom prst="line">
            <a:avLst/>
          </a:prstGeom>
          <a:noFill/>
          <a:ln w="6350" cap="sq">
            <a:solidFill>
              <a:schemeClr val="tx1">
                <a:lumMod val="50000"/>
                <a:lumOff val="50000"/>
              </a:schemeClr>
            </a:solidFill>
            <a:miter/>
            <a:headEnd type="none"/>
            <a:tailEnd type="none"/>
          </a:ln>
        </p:spPr>
      </p:cxnSp>
      <p:sp>
        <p:nvSpPr>
          <p:cNvPr id="5" name="标题 1"/>
          <p:cNvSpPr txBox="1"/>
          <p:nvPr/>
        </p:nvSpPr>
        <p:spPr>
          <a:xfrm rot="2700000" flipH="0" flipV="0">
            <a:off x="8537310" y="3390163"/>
            <a:ext cx="62455" cy="62455"/>
          </a:xfrm>
          <a:prstGeom prst="rect">
            <a:avLst/>
          </a:prstGeom>
          <a:solidFill>
            <a:schemeClr val="tx1">
              <a:lumMod val="50000"/>
              <a:lumOff val="50000"/>
            </a:schemeClr>
          </a:solidFill>
          <a:ln w="254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0" flipH="0" flipV="0">
            <a:off x="8354838" y="2216546"/>
            <a:ext cx="427399" cy="427399"/>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cap="sq">
            <a:solidFill>
              <a:schemeClr val="bg1"/>
            </a:solidFill>
          </a:ln>
        </p:spPr>
        <p:txBody>
          <a:bodyPr vert="horz" wrap="square" lIns="91440" tIns="45720" rIns="91440" bIns="45720" rtlCol="0" anchor="t"/>
          <a:lstStyle/>
          <a:p>
            <a:pPr algn="l"/>
            <a:endParaRPr kumimoji="1" lang="zh-CN" altLang="en-US"/>
          </a:p>
        </p:txBody>
      </p:sp>
      <p:sp>
        <p:nvSpPr>
          <p:cNvPr id="7" name="标题 1"/>
          <p:cNvSpPr txBox="1"/>
          <p:nvPr/>
        </p:nvSpPr>
        <p:spPr>
          <a:xfrm rot="0" flipH="0" flipV="0">
            <a:off x="3383565" y="2171087"/>
            <a:ext cx="454395" cy="518934"/>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tx1"/>
          </a:solidFill>
          <a:ln cap="sq">
            <a:noFill/>
          </a:ln>
        </p:spPr>
        <p:txBody>
          <a:bodyPr vert="horz" wrap="square" lIns="91440" tIns="45720" rIns="91440" bIns="45720" rtlCol="0" anchor="t"/>
          <a:lstStyle/>
          <a:p>
            <a:pPr algn="l"/>
            <a:endParaRPr kumimoji="1" lang="zh-CN" altLang="en-US"/>
          </a:p>
        </p:txBody>
      </p:sp>
      <p:sp>
        <p:nvSpPr>
          <p:cNvPr id="8" name="标题 1"/>
          <p:cNvSpPr txBox="1"/>
          <p:nvPr/>
        </p:nvSpPr>
        <p:spPr>
          <a:xfrm rot="0" flipH="0" flipV="0">
            <a:off x="1630762" y="3604376"/>
            <a:ext cx="3960000" cy="733280"/>
          </a:xfrm>
          <a:prstGeom prst="rect">
            <a:avLst/>
          </a:prstGeom>
          <a:noFill/>
          <a:ln>
            <a:noFill/>
          </a:ln>
        </p:spPr>
        <p:txBody>
          <a:bodyPr vert="horz" wrap="square" lIns="0" tIns="0" rIns="0" bIns="0" rtlCol="0" anchor="ctr"/>
          <a:lstStyle/>
          <a:p>
            <a:pPr algn="ctr"/>
            <a:r>
              <a:rPr kumimoji="1" lang="en-US" altLang="zh-CN" sz="1600">
                <a:ln w="12700">
                  <a:noFill/>
                </a:ln>
                <a:solidFill>
                  <a:srgbClr val="404040">
                    <a:alpha val="100000"/>
                  </a:srgbClr>
                </a:solidFill>
                <a:latin typeface="poppins-bold"/>
                <a:ea typeface="poppins-bold"/>
                <a:cs typeface="poppins-bold"/>
              </a:rPr>
              <a:t>Performance Enhancements</a:t>
            </a:r>
            <a:endParaRPr kumimoji="1" lang="zh-CN" altLang="en-US"/>
          </a:p>
        </p:txBody>
      </p:sp>
      <p:sp>
        <p:nvSpPr>
          <p:cNvPr id="9" name="标题 1"/>
          <p:cNvSpPr txBox="1"/>
          <p:nvPr/>
        </p:nvSpPr>
        <p:spPr>
          <a:xfrm rot="0" flipH="0" flipV="0">
            <a:off x="1630762" y="4381821"/>
            <a:ext cx="3960000" cy="1437924"/>
          </a:xfrm>
          <a:prstGeom prst="rect">
            <a:avLst/>
          </a:prstGeom>
          <a:noFill/>
          <a:ln>
            <a:noFill/>
          </a:ln>
        </p:spPr>
        <p:txBody>
          <a:bodyPr vert="horz" wrap="square" lIns="0" tIns="0" rIns="0" bIns="0" rtlCol="0" anchor="t"/>
          <a:lstStyle/>
          <a:p>
            <a:pPr algn="ctr"/>
            <a:r>
              <a:rPr kumimoji="1" lang="en-US" altLang="zh-CN" sz="1169">
                <a:ln w="12700">
                  <a:noFill/>
                </a:ln>
                <a:solidFill>
                  <a:srgbClr val="000000">
                    <a:alpha val="100000"/>
                  </a:srgbClr>
                </a:solidFill>
                <a:latin typeface="Poppins"/>
                <a:ea typeface="Poppins"/>
                <a:cs typeface="Poppins"/>
              </a:rPr>
              <a:t>NumPy significantly enhances performance through its efficient implementations of array operations and vectorized computations, allowing data scientists to work with large datasets more quickly than with standard Python lists.</a:t>
            </a:r>
            <a:endParaRPr kumimoji="1" lang="zh-CN" altLang="en-US"/>
          </a:p>
        </p:txBody>
      </p:sp>
      <p:sp>
        <p:nvSpPr>
          <p:cNvPr id="10" name="标题 1"/>
          <p:cNvSpPr txBox="1"/>
          <p:nvPr/>
        </p:nvSpPr>
        <p:spPr>
          <a:xfrm rot="0" flipH="0" flipV="0">
            <a:off x="6588538" y="3604376"/>
            <a:ext cx="3960000" cy="733280"/>
          </a:xfrm>
          <a:prstGeom prst="rect">
            <a:avLst/>
          </a:prstGeom>
          <a:noFill/>
          <a:ln>
            <a:noFill/>
          </a:ln>
        </p:spPr>
        <p:txBody>
          <a:bodyPr vert="horz" wrap="square" lIns="0" tIns="0" rIns="0" bIns="0" rtlCol="0" anchor="ctr"/>
          <a:lstStyle/>
          <a:p>
            <a:pPr algn="ctr"/>
            <a:r>
              <a:rPr kumimoji="1" lang="en-US" altLang="zh-CN" sz="1600">
                <a:ln w="12700">
                  <a:noFill/>
                </a:ln>
                <a:solidFill>
                  <a:srgbClr val="404040">
                    <a:alpha val="100000"/>
                  </a:srgbClr>
                </a:solidFill>
                <a:latin typeface="poppins-bold"/>
                <a:ea typeface="poppins-bold"/>
                <a:cs typeface="poppins-bold"/>
              </a:rPr>
              <a:t>Role in Scientific Computing</a:t>
            </a:r>
            <a:endParaRPr kumimoji="1" lang="zh-CN" altLang="en-US"/>
          </a:p>
        </p:txBody>
      </p:sp>
      <p:sp>
        <p:nvSpPr>
          <p:cNvPr id="11" name="标题 1"/>
          <p:cNvSpPr txBox="1"/>
          <p:nvPr/>
        </p:nvSpPr>
        <p:spPr>
          <a:xfrm rot="0" flipH="0" flipV="0">
            <a:off x="6588538" y="4381821"/>
            <a:ext cx="3960000" cy="1437924"/>
          </a:xfrm>
          <a:prstGeom prst="rect">
            <a:avLst/>
          </a:prstGeom>
          <a:noFill/>
          <a:ln>
            <a:noFill/>
          </a:ln>
        </p:spPr>
        <p:txBody>
          <a:bodyPr vert="horz" wrap="square" lIns="0" tIns="0" rIns="0" bIns="0" rtlCol="0" anchor="t"/>
          <a:lstStyle/>
          <a:p>
            <a:pPr algn="ctr"/>
            <a:r>
              <a:rPr kumimoji="1" lang="en-US" altLang="zh-CN" sz="1169">
                <a:ln w="12700">
                  <a:noFill/>
                </a:ln>
                <a:solidFill>
                  <a:srgbClr val="000000">
                    <a:alpha val="100000"/>
                  </a:srgbClr>
                </a:solidFill>
                <a:latin typeface="Poppins"/>
                <a:ea typeface="Poppins"/>
                <a:cs typeface="Poppins"/>
              </a:rPr>
              <a:t>NumPy forms the foundation of many scientific computing libraries in Python, providing essential tools for statistical analysis, numerical simulations, and advanced mathematical operations critical for research and development across multiple disciplines.</a:t>
            </a:r>
            <a:endParaRPr kumimoji="1" lang="zh-CN" altLang="en-US"/>
          </a:p>
        </p:txBody>
      </p:sp>
      <p:sp>
        <p:nvSpPr>
          <p:cNvPr id="12" name="标题 1"/>
          <p:cNvSpPr txBox="1"/>
          <p:nvPr/>
        </p:nvSpPr>
        <p:spPr>
          <a:xfrm rot="2700000" flipH="0" flipV="0">
            <a:off x="3579535" y="3390163"/>
            <a:ext cx="62455" cy="62455"/>
          </a:xfrm>
          <a:prstGeom prst="rect">
            <a:avLst/>
          </a:prstGeom>
          <a:solidFill>
            <a:schemeClr val="tx1">
              <a:lumMod val="50000"/>
              <a:lumOff val="50000"/>
            </a:schemeClr>
          </a:solidFill>
          <a:ln w="254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rot="5400000" flipH="0" flipV="0">
            <a:off x="-142449" y="550399"/>
            <a:ext cx="612000" cy="32710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5400000" flipH="0" flipV="0">
            <a:off x="2867397" y="-1986051"/>
            <a:ext cx="612000" cy="5400000"/>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rot="0" flipH="0" flipV="0">
            <a:off x="660400" y="479950"/>
            <a:ext cx="1085850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Importance of NumPy in Data Science</a:t>
            </a:r>
            <a:endParaRPr kumimoji="1" lang="zh-CN" altLang="en-US"/>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19997223" flipH="0" flipV="0">
            <a:off x="6650102" y="245031"/>
            <a:ext cx="7054588" cy="7196831"/>
          </a:xfrm>
          <a:custGeom>
            <a:avLst/>
            <a:gdLst>
              <a:gd name="connsiteX0" fmla="*/ 4926764 w 7054588"/>
              <a:gd name="connsiteY0" fmla="*/ 0 h 7196831"/>
              <a:gd name="connsiteX1" fmla="*/ 7054588 w 7054588"/>
              <a:gd name="connsiteY1" fmla="*/ 1070787 h 7196831"/>
              <a:gd name="connsiteX2" fmla="*/ 3971774 w 7054588"/>
              <a:gd name="connsiteY2" fmla="*/ 7196831 h 7196831"/>
              <a:gd name="connsiteX3" fmla="*/ 0 w 7054588"/>
              <a:gd name="connsiteY3" fmla="*/ 5198112 h 7196831"/>
              <a:gd name="connsiteX4" fmla="*/ 0 w 7054588"/>
              <a:gd name="connsiteY4" fmla="*/ 1219701 h 7196831"/>
              <a:gd name="connsiteX5" fmla="*/ 1219701 w 7054588"/>
              <a:gd name="connsiteY5" fmla="*/ 0 h 7196831"/>
            </a:gdLst>
            <a:rect l="l" t="t" r="r" b="b"/>
            <a:pathLst>
              <a:path w="7054588" h="7196831">
                <a:moveTo>
                  <a:pt x="4926764" y="0"/>
                </a:moveTo>
                <a:lnTo>
                  <a:pt x="7054588" y="1070787"/>
                </a:lnTo>
                <a:lnTo>
                  <a:pt x="3971774" y="7196831"/>
                </a:lnTo>
                <a:lnTo>
                  <a:pt x="0" y="5198112"/>
                </a:lnTo>
                <a:lnTo>
                  <a:pt x="0" y="1219701"/>
                </a:lnTo>
                <a:cubicBezTo>
                  <a:pt x="1" y="546079"/>
                  <a:pt x="546079" y="0"/>
                  <a:pt x="1219701" y="0"/>
                </a:cubicBezTo>
                <a:close/>
              </a:path>
            </a:pathLst>
          </a:custGeom>
          <a:solidFill>
            <a:schemeClr val="accent1">
              <a:lumMod val="20000"/>
              <a:lumOff val="80000"/>
            </a:schemeClr>
          </a:solidFill>
          <a:ln w="19050" cap="sq">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19997223" flipH="0" flipV="0">
            <a:off x="6801591" y="403165"/>
            <a:ext cx="6863189" cy="6877050"/>
          </a:xfrm>
          <a:custGeom>
            <a:avLst/>
            <a:gdLst>
              <a:gd name="connsiteX0" fmla="*/ 5144885 w 6863189"/>
              <a:gd name="connsiteY0" fmla="*/ 0 h 6877050"/>
              <a:gd name="connsiteX1" fmla="*/ 6837449 w 6863189"/>
              <a:gd name="connsiteY1" fmla="*/ 851751 h 6877050"/>
              <a:gd name="connsiteX2" fmla="*/ 6853764 w 6863189"/>
              <a:gd name="connsiteY2" fmla="*/ 915199 h 6877050"/>
              <a:gd name="connsiteX3" fmla="*/ 6863189 w 6863189"/>
              <a:gd name="connsiteY3" fmla="*/ 976961 h 6877050"/>
              <a:gd name="connsiteX4" fmla="*/ 3894083 w 6863189"/>
              <a:gd name="connsiteY4" fmla="*/ 6877050 h 6877050"/>
              <a:gd name="connsiteX5" fmla="*/ 3554439 w 6863189"/>
              <a:gd name="connsiteY5" fmla="*/ 6877050 h 6877050"/>
              <a:gd name="connsiteX6" fmla="*/ 0 w 6863189"/>
              <a:gd name="connsiteY6" fmla="*/ 5088347 h 6877050"/>
              <a:gd name="connsiteX7" fmla="*/ 0 w 6863189"/>
              <a:gd name="connsiteY7" fmla="*/ 1146198 h 6877050"/>
              <a:gd name="connsiteX8" fmla="*/ 1146198 w 6863189"/>
              <a:gd name="connsiteY8" fmla="*/ 0 h 6877050"/>
            </a:gdLst>
            <a:rect l="l" t="t" r="r" b="b"/>
            <a:pathLst>
              <a:path w="6863189" h="6877050">
                <a:moveTo>
                  <a:pt x="5144885" y="0"/>
                </a:moveTo>
                <a:lnTo>
                  <a:pt x="6837449" y="851751"/>
                </a:lnTo>
                <a:lnTo>
                  <a:pt x="6853764" y="915199"/>
                </a:lnTo>
                <a:lnTo>
                  <a:pt x="6863189" y="976961"/>
                </a:lnTo>
                <a:lnTo>
                  <a:pt x="3894083" y="6877050"/>
                </a:lnTo>
                <a:lnTo>
                  <a:pt x="3554439" y="6877050"/>
                </a:lnTo>
                <a:lnTo>
                  <a:pt x="0" y="5088347"/>
                </a:lnTo>
                <a:lnTo>
                  <a:pt x="0" y="1146198"/>
                </a:lnTo>
                <a:cubicBezTo>
                  <a:pt x="0" y="513170"/>
                  <a:pt x="513171" y="0"/>
                  <a:pt x="1146198" y="0"/>
                </a:cubicBezTo>
                <a:close/>
              </a:path>
            </a:pathLst>
          </a:custGeom>
          <a:gradFill>
            <a:gsLst>
              <a:gs pos="0">
                <a:schemeClr val="accent1"/>
              </a:gs>
              <a:gs pos="100000">
                <a:schemeClr val="accent1">
                  <a:lumMod val="75000"/>
                </a:schemeClr>
              </a:gs>
            </a:gsLst>
            <a:lin ang="16200000" scaled="0"/>
          </a:gradFill>
          <a:ln w="1905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0" flipH="0" flipV="0">
            <a:off x="7791451" y="1130300"/>
            <a:ext cx="3332190" cy="4793848"/>
          </a:xfrm>
          <a:prstGeom prst="rect">
            <a:avLst/>
          </a:prstGeom>
          <a:noFill/>
          <a:ln>
            <a:noFill/>
          </a:ln>
        </p:spPr>
        <p:txBody>
          <a:bodyPr vert="horz" wrap="square" lIns="0" tIns="0" rIns="0" bIns="0" rtlCol="0" anchor="ctr"/>
          <a:lstStyle/>
          <a:p>
            <a:pPr algn="r"/>
            <a:r>
              <a:rPr kumimoji="1" lang="en-US" altLang="zh-CN" sz="19900">
                <a:ln w="12700">
                  <a:noFill/>
                </a:ln>
                <a:solidFill>
                  <a:srgbClr val="FFFFFF">
                    <a:alpha val="100000"/>
                  </a:srgbClr>
                </a:solidFill>
                <a:latin typeface="Fira Sans Black"/>
                <a:ea typeface="Fira Sans Black"/>
                <a:cs typeface="Fira Sans Black"/>
              </a:rPr>
              <a:t> 02</a:t>
            </a:r>
            <a:endParaRPr kumimoji="1" lang="zh-CN" altLang="en-US"/>
          </a:p>
        </p:txBody>
      </p:sp>
      <p:sp>
        <p:nvSpPr>
          <p:cNvPr id="5" name="标题 1"/>
          <p:cNvSpPr txBox="1"/>
          <p:nvPr/>
        </p:nvSpPr>
        <p:spPr>
          <a:xfrm rot="0" flipH="0" flipV="0">
            <a:off x="6762991" y="2389143"/>
            <a:ext cx="684000" cy="684000"/>
          </a:xfrm>
          <a:prstGeom prst="ellipse">
            <a:avLst/>
          </a:prstGeom>
          <a:solidFill>
            <a:schemeClr val="bg1"/>
          </a:solidFill>
          <a:ln w="19050" cap="sq">
            <a:noFill/>
            <a:miter/>
          </a:ln>
          <a:effectLst>
            <a:outerShdw dist="0" blurRad="393700" dir="0" sx="102000" sy="102000" kx="0" ky="0" algn="ctr" rotWithShape="0">
              <a:srgbClr val="000000">
                <a:alpha val="32000"/>
              </a:srgb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rot="0" flipH="0" flipV="0">
            <a:off x="6972585" y="2555999"/>
            <a:ext cx="264813" cy="350288"/>
          </a:xfrm>
          <a:custGeom>
            <a:avLst/>
            <a:gdLst>
              <a:gd name="T0" fmla="*/ 110 w 5815"/>
              <a:gd name="T1" fmla="*/ 3987 h 7704"/>
              <a:gd name="T2" fmla="*/ 5654 w 5815"/>
              <a:gd name="T3" fmla="*/ 7616 h 7704"/>
              <a:gd name="T4" fmla="*/ 5766 w 5815"/>
              <a:gd name="T5" fmla="*/ 7535 h 7704"/>
              <a:gd name="T6" fmla="*/ 3485 w 5815"/>
              <a:gd name="T7" fmla="*/ 4068 h 7704"/>
              <a:gd name="T8" fmla="*/ 3486 w 5815"/>
              <a:gd name="T9" fmla="*/ 3586 h 7704"/>
              <a:gd name="T10" fmla="*/ 5765 w 5815"/>
              <a:gd name="T11" fmla="*/ 169 h 7704"/>
              <a:gd name="T12" fmla="*/ 5653 w 5815"/>
              <a:gd name="T13" fmla="*/ 88 h 7704"/>
              <a:gd name="T14" fmla="*/ 111 w 5815"/>
              <a:gd name="T15" fmla="*/ 3668 h 7704"/>
              <a:gd name="T16" fmla="*/ 110 w 5815"/>
              <a:gd name="T17" fmla="*/ 3987 h 7704"/>
            </a:gdLst>
            <a:rect l="0" t="0" r="r" b="b"/>
            <a:pathLst>
              <a:path w="5815" h="7704">
                <a:moveTo>
                  <a:pt x="110" y="3987"/>
                </a:moveTo>
                <a:lnTo>
                  <a:pt x="5654" y="7616"/>
                </a:lnTo>
                <a:cubicBezTo>
                  <a:pt x="5764" y="7704"/>
                  <a:pt x="5815" y="7668"/>
                  <a:pt x="5766" y="7535"/>
                </a:cubicBezTo>
                <a:lnTo>
                  <a:pt x="3485" y="4068"/>
                </a:lnTo>
                <a:cubicBezTo>
                  <a:pt x="3437" y="3935"/>
                  <a:pt x="3437" y="3719"/>
                  <a:pt x="3486" y="3586"/>
                </a:cubicBezTo>
                <a:lnTo>
                  <a:pt x="5765" y="169"/>
                </a:lnTo>
                <a:cubicBezTo>
                  <a:pt x="5814" y="36"/>
                  <a:pt x="5764" y="0"/>
                  <a:pt x="5653" y="88"/>
                </a:cubicBezTo>
                <a:lnTo>
                  <a:pt x="111" y="3668"/>
                </a:lnTo>
                <a:cubicBezTo>
                  <a:pt x="0" y="3755"/>
                  <a:pt x="0" y="3899"/>
                  <a:pt x="110" y="3987"/>
                </a:cubicBezTo>
                <a:close/>
              </a:path>
            </a:pathLst>
          </a:custGeom>
          <a:solidFill>
            <a:schemeClr val="accent1">
              <a:lumMod val="75000"/>
            </a:schemeClr>
          </a:solidFill>
          <a:ln w="1905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0" flipH="0" flipV="0">
            <a:off x="660400" y="914836"/>
            <a:ext cx="1833880" cy="22772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rot="0" flipH="0" flipV="0">
            <a:off x="660400" y="1670530"/>
            <a:ext cx="4964897" cy="3713388"/>
          </a:xfrm>
          <a:prstGeom prst="rect">
            <a:avLst/>
          </a:prstGeom>
          <a:noFill/>
          <a:ln>
            <a:noFill/>
          </a:ln>
        </p:spPr>
        <p:txBody>
          <a:bodyPr vert="horz" wrap="square" lIns="0" tIns="0" rIns="0" bIns="0" rtlCol="0" anchor="ctr"/>
          <a:lstStyle/>
          <a:p>
            <a:pPr algn="l"/>
            <a:r>
              <a:rPr kumimoji="1" lang="en-US" altLang="zh-CN" sz="2800">
                <a:ln w="12700">
                  <a:noFill/>
                </a:ln>
                <a:solidFill>
                  <a:srgbClr val="F97F51">
                    <a:alpha val="100000"/>
                  </a:srgbClr>
                </a:solidFill>
                <a:latin typeface="poppins-bold"/>
                <a:ea typeface="poppins-bold"/>
                <a:cs typeface="poppins-bold"/>
              </a:rPr>
              <a:t>Setting Up NumPy</a:t>
            </a:r>
            <a:endParaRPr kumimoji="1" lang="zh-CN" altLang="en-US"/>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6019600" y="2355653"/>
            <a:ext cx="152802" cy="152802"/>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0" flipH="0" flipV="0">
            <a:off x="8407465" y="2000054"/>
            <a:ext cx="864000" cy="86400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0" flipH="0" flipV="0">
            <a:off x="8299465" y="1892054"/>
            <a:ext cx="1080000" cy="1080000"/>
          </a:xfrm>
          <a:prstGeom prst="arc">
            <a:avLst>
              <a:gd name="adj1" fmla="val 15254727"/>
              <a:gd name="adj2" fmla="val 9694577"/>
            </a:avLst>
          </a:prstGeom>
          <a:noFill/>
          <a:ln w="28575" cap="rnd">
            <a:solidFill>
              <a:schemeClr val="accent1"/>
            </a:solid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0" flipH="0" flipV="0">
            <a:off x="8605465" y="2227191"/>
            <a:ext cx="468000" cy="409726"/>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2700" cap="sq">
            <a:noFill/>
            <a:miter/>
          </a:ln>
          <a:effectLst/>
        </p:spPr>
        <p:txBody>
          <a:bodyPr vert="horz" wrap="square" lIns="91440" tIns="45720" rIns="91440" bIns="45720" rtlCol="0" anchor="ctr"/>
          <a:lstStyle/>
          <a:p>
            <a:pPr algn="ctr"/>
            <a:endParaRPr kumimoji="1" lang="zh-CN" altLang="en-US"/>
          </a:p>
        </p:txBody>
      </p:sp>
      <p:sp>
        <p:nvSpPr>
          <p:cNvPr id="6" name="标题 1"/>
          <p:cNvSpPr txBox="1"/>
          <p:nvPr/>
        </p:nvSpPr>
        <p:spPr>
          <a:xfrm rot="0" flipH="0" flipV="0">
            <a:off x="6577078" y="3091191"/>
            <a:ext cx="4524776" cy="829323"/>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000000">
                    <a:alpha val="100000"/>
                  </a:srgbClr>
                </a:solidFill>
                <a:latin typeface="poppins-bold"/>
                <a:ea typeface="poppins-bold"/>
                <a:cs typeface="poppins-bold"/>
              </a:rPr>
              <a:t>Installation on Anaconda</a:t>
            </a:r>
            <a:endParaRPr kumimoji="1" lang="zh-CN" altLang="en-US"/>
          </a:p>
        </p:txBody>
      </p:sp>
      <p:sp>
        <p:nvSpPr>
          <p:cNvPr id="7" name="标题 1"/>
          <p:cNvSpPr txBox="1"/>
          <p:nvPr/>
        </p:nvSpPr>
        <p:spPr>
          <a:xfrm rot="0" flipH="0" flipV="0">
            <a:off x="6577078" y="3932486"/>
            <a:ext cx="4524776" cy="1440000"/>
          </a:xfrm>
          <a:prstGeom prst="rect">
            <a:avLst/>
          </a:prstGeom>
          <a:noFill/>
          <a:ln>
            <a:noFill/>
          </a:ln>
        </p:spPr>
        <p:txBody>
          <a:bodyPr vert="horz" wrap="square" lIns="0" tIns="0" rIns="0" bIns="0" rtlCol="0" anchor="t"/>
          <a:lstStyle/>
          <a:p>
            <a:pPr algn="ctr"/>
            <a:r>
              <a:rPr kumimoji="1" lang="en-US" altLang="zh-CN" sz="1400">
                <a:ln w="12700">
                  <a:noFill/>
                </a:ln>
                <a:solidFill>
                  <a:srgbClr val="000000">
                    <a:alpha val="100000"/>
                  </a:srgbClr>
                </a:solidFill>
                <a:latin typeface="Poppins"/>
                <a:ea typeface="Poppins"/>
                <a:cs typeface="Poppins"/>
              </a:rPr>
              <a:t>Installing NumPy in an Anaconda environment is straightforward using the command conda install numpy, ensuring compatibility within the conda- managed environment for scientific computing.</a:t>
            </a:r>
            <a:endParaRPr kumimoji="1" lang="zh-CN" altLang="en-US"/>
          </a:p>
        </p:txBody>
      </p:sp>
      <p:sp>
        <p:nvSpPr>
          <p:cNvPr id="8" name="标题 1"/>
          <p:cNvSpPr txBox="1"/>
          <p:nvPr/>
        </p:nvSpPr>
        <p:spPr>
          <a:xfrm rot="0" flipH="0" flipV="0">
            <a:off x="2907834" y="2000054"/>
            <a:ext cx="864000" cy="86400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rot="0" flipH="0" flipV="0">
            <a:off x="2799834" y="1892054"/>
            <a:ext cx="1080000" cy="1080000"/>
          </a:xfrm>
          <a:prstGeom prst="arc">
            <a:avLst>
              <a:gd name="adj1" fmla="val 393838"/>
              <a:gd name="adj2" fmla="val 18064512"/>
            </a:avLst>
          </a:prstGeom>
          <a:noFill/>
          <a:ln w="28575" cap="rnd">
            <a:solidFill>
              <a:schemeClr val="accent1"/>
            </a:solidFill>
            <a:miter/>
          </a:ln>
        </p:spPr>
        <p:txBody>
          <a:bodyPr vert="horz" wrap="square" lIns="91440" tIns="45720" rIns="91440" bIns="45720" rtlCol="0" anchor="ctr"/>
          <a:lstStyle/>
          <a:p>
            <a:pPr algn="ctr"/>
            <a:endParaRPr kumimoji="1" lang="zh-CN" altLang="en-US"/>
          </a:p>
        </p:txBody>
      </p:sp>
      <p:sp>
        <p:nvSpPr>
          <p:cNvPr id="10" name="标题 1"/>
          <p:cNvSpPr txBox="1"/>
          <p:nvPr/>
        </p:nvSpPr>
        <p:spPr>
          <a:xfrm rot="0" flipH="0" flipV="0">
            <a:off x="3123835" y="2216054"/>
            <a:ext cx="432000" cy="432000"/>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2700" cap="sq">
            <a:noFill/>
            <a:miter/>
          </a:ln>
          <a:effectLst/>
        </p:spPr>
        <p:txBody>
          <a:bodyPr vert="horz" wrap="square" lIns="91440" tIns="45720" rIns="91440" bIns="45720" rtlCol="0" anchor="ctr"/>
          <a:lstStyle/>
          <a:p>
            <a:pPr algn="ctr"/>
            <a:endParaRPr kumimoji="1" lang="zh-CN" altLang="en-US"/>
          </a:p>
        </p:txBody>
      </p:sp>
      <p:sp>
        <p:nvSpPr>
          <p:cNvPr id="11" name="标题 1"/>
          <p:cNvSpPr txBox="1"/>
          <p:nvPr/>
        </p:nvSpPr>
        <p:spPr>
          <a:xfrm rot="0" flipH="0" flipV="0">
            <a:off x="1077446" y="3091191"/>
            <a:ext cx="4524776" cy="829323"/>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000000">
                    <a:alpha val="100000"/>
                  </a:srgbClr>
                </a:solidFill>
                <a:latin typeface="poppins-bold"/>
                <a:ea typeface="poppins-bold"/>
                <a:cs typeface="poppins-bold"/>
              </a:rPr>
              <a:t>Installation via pip</a:t>
            </a:r>
            <a:endParaRPr kumimoji="1" lang="zh-CN" altLang="en-US"/>
          </a:p>
        </p:txBody>
      </p:sp>
      <p:sp>
        <p:nvSpPr>
          <p:cNvPr id="12" name="标题 1"/>
          <p:cNvSpPr txBox="1"/>
          <p:nvPr/>
        </p:nvSpPr>
        <p:spPr>
          <a:xfrm rot="0" flipH="0" flipV="0">
            <a:off x="1077446" y="3932486"/>
            <a:ext cx="4524776" cy="1440000"/>
          </a:xfrm>
          <a:prstGeom prst="rect">
            <a:avLst/>
          </a:prstGeom>
          <a:noFill/>
          <a:ln>
            <a:noFill/>
          </a:ln>
        </p:spPr>
        <p:txBody>
          <a:bodyPr vert="horz" wrap="square" lIns="0" tIns="0" rIns="0" bIns="0" rtlCol="0" anchor="t"/>
          <a:lstStyle/>
          <a:p>
            <a:pPr algn="ctr"/>
            <a:r>
              <a:rPr kumimoji="1" lang="en-US" altLang="zh-CN" sz="1400">
                <a:ln w="12700">
                  <a:noFill/>
                </a:ln>
                <a:solidFill>
                  <a:srgbClr val="000000">
                    <a:alpha val="100000"/>
                  </a:srgbClr>
                </a:solidFill>
                <a:latin typeface="Poppins"/>
                <a:ea typeface="Poppins"/>
                <a:cs typeface="Poppins"/>
              </a:rPr>
              <a:t>To install NumPy using pip, users can run the command pip install numpy in the terminal, which automatically fetches the latest version from the Python Package Index (PyPI).</a:t>
            </a:r>
            <a:endParaRPr kumimoji="1" lang="zh-CN" altLang="en-US"/>
          </a:p>
        </p:txBody>
      </p:sp>
      <p:sp>
        <p:nvSpPr>
          <p:cNvPr id="13" name="标题 1"/>
          <p:cNvSpPr txBox="1"/>
          <p:nvPr/>
        </p:nvSpPr>
        <p:spPr>
          <a:xfrm rot="5400000" flipH="0" flipV="0">
            <a:off x="-142449" y="550399"/>
            <a:ext cx="612000" cy="32710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5400000" flipH="0" flipV="0">
            <a:off x="2867397" y="-1986051"/>
            <a:ext cx="612000" cy="5400000"/>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rot="0" flipH="0" flipV="0">
            <a:off x="660400" y="479950"/>
            <a:ext cx="1085850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Installation</a:t>
            </a:r>
            <a:endParaRPr kumimoji="1" lang="zh-CN" altLang="en-US"/>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7177042" y="2155965"/>
            <a:ext cx="4113258" cy="307777"/>
          </a:xfrm>
          <a:prstGeom prst="rect">
            <a:avLst/>
          </a:prstGeom>
          <a:noFill/>
          <a:ln>
            <a:noFill/>
          </a:ln>
        </p:spPr>
        <p:txBody>
          <a:bodyPr vert="horz" wrap="square" lIns="0" tIns="0" rIns="0" bIns="0" rtlCol="0" anchor="b"/>
          <a:lstStyle/>
          <a:p>
            <a:pPr algn="l"/>
            <a:r>
              <a:rPr kumimoji="1" lang="en-US" altLang="zh-CN" sz="1600">
                <a:ln w="12700">
                  <a:noFill/>
                </a:ln>
                <a:solidFill>
                  <a:srgbClr val="000000">
                    <a:alpha val="100000"/>
                  </a:srgbClr>
                </a:solidFill>
                <a:latin typeface="poppins-bold"/>
                <a:ea typeface="poppins-bold"/>
                <a:cs typeface="poppins-bold"/>
              </a:rPr>
              <a:t>Basic Import Statements</a:t>
            </a:r>
            <a:endParaRPr kumimoji="1" lang="zh-CN" altLang="en-US"/>
          </a:p>
        </p:txBody>
      </p:sp>
      <p:sp>
        <p:nvSpPr>
          <p:cNvPr id="3" name="标题 1"/>
          <p:cNvSpPr txBox="1"/>
          <p:nvPr/>
        </p:nvSpPr>
        <p:spPr>
          <a:xfrm rot="0" flipH="0" flipV="0">
            <a:off x="7167517" y="2498384"/>
            <a:ext cx="4125290" cy="1381404"/>
          </a:xfrm>
          <a:prstGeom prst="rect">
            <a:avLst/>
          </a:prstGeom>
          <a:noFill/>
          <a:ln>
            <a:noFill/>
          </a:ln>
        </p:spPr>
        <p:txBody>
          <a:bodyPr vert="horz" wrap="square" lIns="0" tIns="0" rIns="0" bIns="0" rtlCol="0" anchor="t"/>
          <a:lstStyle/>
          <a:p>
            <a:pPr algn="l"/>
            <a:r>
              <a:rPr kumimoji="1" lang="en-US" altLang="zh-CN" sz="1298">
                <a:ln w="12700">
                  <a:noFill/>
                </a:ln>
                <a:solidFill>
                  <a:srgbClr val="000000">
                    <a:alpha val="100000"/>
                  </a:srgbClr>
                </a:solidFill>
                <a:latin typeface="Poppins"/>
                <a:ea typeface="Poppins"/>
                <a:cs typeface="Poppins"/>
              </a:rPr>
              <a:t>The standard way to import NumPy in Python is import numpy as np, which allows users to utilize NumPy's extensive library of functions and features seamlessly.</a:t>
            </a:r>
            <a:endParaRPr kumimoji="1" lang="zh-CN" altLang="en-US"/>
          </a:p>
        </p:txBody>
      </p:sp>
      <p:sp>
        <p:nvSpPr>
          <p:cNvPr id="4" name="标题 1"/>
          <p:cNvSpPr txBox="1"/>
          <p:nvPr/>
        </p:nvSpPr>
        <p:spPr>
          <a:xfrm rot="0" flipH="0" flipV="0">
            <a:off x="6958176" y="2258232"/>
            <a:ext cx="109075" cy="109075"/>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0" flipH="0" flipV="0">
            <a:off x="7177042" y="4059757"/>
            <a:ext cx="4113258" cy="307777"/>
          </a:xfrm>
          <a:prstGeom prst="rect">
            <a:avLst/>
          </a:prstGeom>
          <a:noFill/>
          <a:ln>
            <a:noFill/>
          </a:ln>
        </p:spPr>
        <p:txBody>
          <a:bodyPr vert="horz" wrap="square" lIns="0" tIns="0" rIns="0" bIns="0" rtlCol="0" anchor="b"/>
          <a:lstStyle/>
          <a:p>
            <a:pPr algn="l"/>
            <a:r>
              <a:rPr kumimoji="1" lang="en-US" altLang="zh-CN" sz="1600">
                <a:ln w="12700">
                  <a:noFill/>
                </a:ln>
                <a:solidFill>
                  <a:srgbClr val="000000">
                    <a:alpha val="100000"/>
                  </a:srgbClr>
                </a:solidFill>
                <a:latin typeface="poppins-bold"/>
                <a:ea typeface="poppins-bold"/>
                <a:cs typeface="poppins-bold"/>
              </a:rPr>
              <a:t>Importing with Aliasing</a:t>
            </a:r>
            <a:endParaRPr kumimoji="1" lang="zh-CN" altLang="en-US"/>
          </a:p>
        </p:txBody>
      </p:sp>
      <p:sp>
        <p:nvSpPr>
          <p:cNvPr id="6" name="标题 1"/>
          <p:cNvSpPr txBox="1"/>
          <p:nvPr/>
        </p:nvSpPr>
        <p:spPr>
          <a:xfrm rot="0" flipH="0" flipV="0">
            <a:off x="7167517" y="4402176"/>
            <a:ext cx="4125290" cy="1381404"/>
          </a:xfrm>
          <a:prstGeom prst="rect">
            <a:avLst/>
          </a:prstGeom>
          <a:noFill/>
          <a:ln>
            <a:noFill/>
          </a:ln>
        </p:spPr>
        <p:txBody>
          <a:bodyPr vert="horz" wrap="square" lIns="0" tIns="0" rIns="0" bIns="0" rtlCol="0" anchor="t"/>
          <a:lstStyle/>
          <a:p>
            <a:pPr algn="l"/>
            <a:r>
              <a:rPr kumimoji="1" lang="en-US" altLang="zh-CN" sz="1298">
                <a:ln w="12700">
                  <a:noFill/>
                </a:ln>
                <a:solidFill>
                  <a:srgbClr val="000000">
                    <a:alpha val="100000"/>
                  </a:srgbClr>
                </a:solidFill>
                <a:latin typeface="Poppins"/>
                <a:ea typeface="Poppins"/>
                <a:cs typeface="Poppins"/>
              </a:rPr>
              <a:t>Aliasing is achieved by using import numpy as np, enabling shorthand access to NumPy functions, making the code cleaner and improving readability throughout the project.</a:t>
            </a:r>
            <a:endParaRPr kumimoji="1" lang="zh-CN" altLang="en-US"/>
          </a:p>
        </p:txBody>
      </p:sp>
      <p:sp>
        <p:nvSpPr>
          <p:cNvPr id="7" name="标题 1"/>
          <p:cNvSpPr txBox="1"/>
          <p:nvPr/>
        </p:nvSpPr>
        <p:spPr>
          <a:xfrm rot="0" flipH="0" flipV="0">
            <a:off x="6958176" y="4145690"/>
            <a:ext cx="109075" cy="109075"/>
          </a:xfrm>
          <a:prstGeom prst="rect">
            <a:avLst/>
          </a:prstGeom>
          <a:solidFill>
            <a:schemeClr val="tx1">
              <a:lumMod val="65000"/>
              <a:lumOff val="35000"/>
            </a:schemeClr>
          </a:solidFill>
          <a:ln w="12700" cap="sq">
            <a:noFill/>
            <a:miter/>
          </a:ln>
        </p:spPr>
        <p:txBody>
          <a:bodyPr vert="horz" wrap="square" lIns="91440" tIns="45720" rIns="91440" bIns="45720" rtlCol="0" anchor="ctr"/>
          <a:lstStyle/>
          <a:p>
            <a:pPr algn="ctr"/>
            <a:endParaRPr kumimoji="1" lang="zh-CN" altLang="en-US"/>
          </a:p>
        </p:txBody>
      </p:sp>
      <p:pic>
        <p:nvPicPr>
          <p:cNvPr id="8" name=""/>
          <p:cNvPicPr>
            <a:picLocks noChangeAspect="1"/>
          </p:cNvPicPr>
          <p:nvPr/>
        </p:nvPicPr>
        <p:blipFill>
          <a:blip r:embed="rId2">
            <a:alphaModFix amt="100000"/>
          </a:blip>
          <a:srcRect l="4653" t="0" r="4653" b="36733"/>
          <a:stretch>
            <a:fillRect/>
          </a:stretch>
        </p:blipFill>
        <p:spPr>
          <a:xfrm rot="0" flipH="0" flipV="0">
            <a:off x="85091" y="4585429"/>
            <a:ext cx="6598918" cy="1697498"/>
          </a:xfrm>
          <a:prstGeom prst="rect">
            <a:avLst/>
          </a:prstGeom>
          <a:noFill/>
          <a:ln>
            <a:noFill/>
          </a:ln>
        </p:spPr>
      </p:pic>
      <p:sp>
        <p:nvSpPr>
          <p:cNvPr id="9" name="标题 1"/>
          <p:cNvSpPr txBox="1"/>
          <p:nvPr/>
        </p:nvSpPr>
        <p:spPr>
          <a:xfrm rot="0" flipH="0" flipV="0">
            <a:off x="1374775" y="2476500"/>
            <a:ext cx="4191000" cy="2590800"/>
          </a:xfrm>
          <a:prstGeom prst="rect">
            <a:avLst/>
          </a:prstGeom>
          <a:blipFill>
            <a:blip r:embed="rId3"/>
            <a:srcRect l="0" t="0" r="0" b="0"/>
            <a:stretch>
              <a:fillRect l="0" t="0" r="0" b="0"/>
            </a:stretch>
          </a:blipFill>
          <a:ln w="9525"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rot="5400000" flipH="0" flipV="0">
            <a:off x="-142449" y="550399"/>
            <a:ext cx="612000" cy="32710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rot="5400000" flipH="0" flipV="0">
            <a:off x="2867397" y="-1986051"/>
            <a:ext cx="612000" cy="5400000"/>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rot="0" flipH="0" flipV="0">
            <a:off x="660400" y="479950"/>
            <a:ext cx="1085850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Importing NumPy</a:t>
            </a:r>
            <a:endParaRPr kumimoji="1" lang="zh-CN" altLang="en-US"/>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20000"/>
                <a:lumOff val="80000"/>
                <a:alpha val="0"/>
              </a:schemeClr>
            </a:gs>
          </a:gsLst>
          <a:lin ang="16200000" scaled="0"/>
        </a:gradFill>
        <a:effectLst/>
      </p:bgPr>
    </p:bg>
    <p:spTree>
      <p:nvGrpSpPr>
        <p:cNvPr id="1" name=""/>
        <p:cNvGrpSpPr/>
        <p:nvPr/>
      </p:nvGrpSpPr>
      <p:grpSpPr>
        <a:xfrm>
          <a:off x="0" y="0"/>
          <a:ext cx="0" cy="0"/>
          <a:chOff x="0" y="0"/>
          <a:chExt cx="0" cy="0"/>
        </a:xfrm>
      </p:grpSpPr>
      <p:sp>
        <p:nvSpPr>
          <p:cNvPr id="2" name="标题 1"/>
          <p:cNvSpPr txBox="1"/>
          <p:nvPr/>
        </p:nvSpPr>
        <p:spPr>
          <a:xfrm rot="19997223" flipH="0" flipV="0">
            <a:off x="6650102" y="245031"/>
            <a:ext cx="7054588" cy="7196831"/>
          </a:xfrm>
          <a:custGeom>
            <a:avLst/>
            <a:gdLst>
              <a:gd name="connsiteX0" fmla="*/ 4926764 w 7054588"/>
              <a:gd name="connsiteY0" fmla="*/ 0 h 7196831"/>
              <a:gd name="connsiteX1" fmla="*/ 7054588 w 7054588"/>
              <a:gd name="connsiteY1" fmla="*/ 1070787 h 7196831"/>
              <a:gd name="connsiteX2" fmla="*/ 3971774 w 7054588"/>
              <a:gd name="connsiteY2" fmla="*/ 7196831 h 7196831"/>
              <a:gd name="connsiteX3" fmla="*/ 0 w 7054588"/>
              <a:gd name="connsiteY3" fmla="*/ 5198112 h 7196831"/>
              <a:gd name="connsiteX4" fmla="*/ 0 w 7054588"/>
              <a:gd name="connsiteY4" fmla="*/ 1219701 h 7196831"/>
              <a:gd name="connsiteX5" fmla="*/ 1219701 w 7054588"/>
              <a:gd name="connsiteY5" fmla="*/ 0 h 7196831"/>
            </a:gdLst>
            <a:rect l="l" t="t" r="r" b="b"/>
            <a:pathLst>
              <a:path w="7054588" h="7196831">
                <a:moveTo>
                  <a:pt x="4926764" y="0"/>
                </a:moveTo>
                <a:lnTo>
                  <a:pt x="7054588" y="1070787"/>
                </a:lnTo>
                <a:lnTo>
                  <a:pt x="3971774" y="7196831"/>
                </a:lnTo>
                <a:lnTo>
                  <a:pt x="0" y="5198112"/>
                </a:lnTo>
                <a:lnTo>
                  <a:pt x="0" y="1219701"/>
                </a:lnTo>
                <a:cubicBezTo>
                  <a:pt x="1" y="546079"/>
                  <a:pt x="546079" y="0"/>
                  <a:pt x="1219701" y="0"/>
                </a:cubicBezTo>
                <a:close/>
              </a:path>
            </a:pathLst>
          </a:custGeom>
          <a:solidFill>
            <a:schemeClr val="accent1">
              <a:lumMod val="20000"/>
              <a:lumOff val="80000"/>
            </a:schemeClr>
          </a:solidFill>
          <a:ln w="19050" cap="sq">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19997223" flipH="0" flipV="0">
            <a:off x="6801591" y="403165"/>
            <a:ext cx="6863189" cy="6877050"/>
          </a:xfrm>
          <a:custGeom>
            <a:avLst/>
            <a:gdLst>
              <a:gd name="connsiteX0" fmla="*/ 5144885 w 6863189"/>
              <a:gd name="connsiteY0" fmla="*/ 0 h 6877050"/>
              <a:gd name="connsiteX1" fmla="*/ 6837449 w 6863189"/>
              <a:gd name="connsiteY1" fmla="*/ 851751 h 6877050"/>
              <a:gd name="connsiteX2" fmla="*/ 6853764 w 6863189"/>
              <a:gd name="connsiteY2" fmla="*/ 915199 h 6877050"/>
              <a:gd name="connsiteX3" fmla="*/ 6863189 w 6863189"/>
              <a:gd name="connsiteY3" fmla="*/ 976961 h 6877050"/>
              <a:gd name="connsiteX4" fmla="*/ 3894083 w 6863189"/>
              <a:gd name="connsiteY4" fmla="*/ 6877050 h 6877050"/>
              <a:gd name="connsiteX5" fmla="*/ 3554439 w 6863189"/>
              <a:gd name="connsiteY5" fmla="*/ 6877050 h 6877050"/>
              <a:gd name="connsiteX6" fmla="*/ 0 w 6863189"/>
              <a:gd name="connsiteY6" fmla="*/ 5088347 h 6877050"/>
              <a:gd name="connsiteX7" fmla="*/ 0 w 6863189"/>
              <a:gd name="connsiteY7" fmla="*/ 1146198 h 6877050"/>
              <a:gd name="connsiteX8" fmla="*/ 1146198 w 6863189"/>
              <a:gd name="connsiteY8" fmla="*/ 0 h 6877050"/>
            </a:gdLst>
            <a:rect l="l" t="t" r="r" b="b"/>
            <a:pathLst>
              <a:path w="6863189" h="6877050">
                <a:moveTo>
                  <a:pt x="5144885" y="0"/>
                </a:moveTo>
                <a:lnTo>
                  <a:pt x="6837449" y="851751"/>
                </a:lnTo>
                <a:lnTo>
                  <a:pt x="6853764" y="915199"/>
                </a:lnTo>
                <a:lnTo>
                  <a:pt x="6863189" y="976961"/>
                </a:lnTo>
                <a:lnTo>
                  <a:pt x="3894083" y="6877050"/>
                </a:lnTo>
                <a:lnTo>
                  <a:pt x="3554439" y="6877050"/>
                </a:lnTo>
                <a:lnTo>
                  <a:pt x="0" y="5088347"/>
                </a:lnTo>
                <a:lnTo>
                  <a:pt x="0" y="1146198"/>
                </a:lnTo>
                <a:cubicBezTo>
                  <a:pt x="0" y="513170"/>
                  <a:pt x="513171" y="0"/>
                  <a:pt x="1146198" y="0"/>
                </a:cubicBezTo>
                <a:close/>
              </a:path>
            </a:pathLst>
          </a:custGeom>
          <a:gradFill>
            <a:gsLst>
              <a:gs pos="0">
                <a:schemeClr val="accent1"/>
              </a:gs>
              <a:gs pos="100000">
                <a:schemeClr val="accent1">
                  <a:lumMod val="75000"/>
                </a:schemeClr>
              </a:gs>
            </a:gsLst>
            <a:lin ang="16200000" scaled="0"/>
          </a:gradFill>
          <a:ln w="1905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0" flipH="0" flipV="0">
            <a:off x="7791451" y="1130300"/>
            <a:ext cx="3332190" cy="4793848"/>
          </a:xfrm>
          <a:prstGeom prst="rect">
            <a:avLst/>
          </a:prstGeom>
          <a:noFill/>
          <a:ln>
            <a:noFill/>
          </a:ln>
        </p:spPr>
        <p:txBody>
          <a:bodyPr vert="horz" wrap="square" lIns="0" tIns="0" rIns="0" bIns="0" rtlCol="0" anchor="ctr"/>
          <a:lstStyle/>
          <a:p>
            <a:pPr algn="r"/>
            <a:r>
              <a:rPr kumimoji="1" lang="en-US" altLang="zh-CN" sz="19900">
                <a:ln w="12700">
                  <a:noFill/>
                </a:ln>
                <a:solidFill>
                  <a:srgbClr val="FFFFFF">
                    <a:alpha val="100000"/>
                  </a:srgbClr>
                </a:solidFill>
                <a:latin typeface="Fira Sans Black"/>
                <a:ea typeface="Fira Sans Black"/>
                <a:cs typeface="Fira Sans Black"/>
              </a:rPr>
              <a:t> 03</a:t>
            </a:r>
            <a:endParaRPr kumimoji="1" lang="zh-CN" altLang="en-US"/>
          </a:p>
        </p:txBody>
      </p:sp>
      <p:sp>
        <p:nvSpPr>
          <p:cNvPr id="5" name="标题 1"/>
          <p:cNvSpPr txBox="1"/>
          <p:nvPr/>
        </p:nvSpPr>
        <p:spPr>
          <a:xfrm rot="0" flipH="0" flipV="0">
            <a:off x="6762991" y="2389143"/>
            <a:ext cx="684000" cy="684000"/>
          </a:xfrm>
          <a:prstGeom prst="ellipse">
            <a:avLst/>
          </a:prstGeom>
          <a:solidFill>
            <a:schemeClr val="bg1"/>
          </a:solidFill>
          <a:ln w="19050" cap="sq">
            <a:noFill/>
            <a:miter/>
          </a:ln>
          <a:effectLst>
            <a:outerShdw dist="0" blurRad="393700" dir="0" sx="102000" sy="102000" kx="0" ky="0" algn="ctr" rotWithShape="0">
              <a:srgbClr val="000000">
                <a:alpha val="32000"/>
              </a:srgb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rot="0" flipH="0" flipV="0">
            <a:off x="6972585" y="2555999"/>
            <a:ext cx="264813" cy="350288"/>
          </a:xfrm>
          <a:custGeom>
            <a:avLst/>
            <a:gdLst>
              <a:gd name="T0" fmla="*/ 110 w 5815"/>
              <a:gd name="T1" fmla="*/ 3987 h 7704"/>
              <a:gd name="T2" fmla="*/ 5654 w 5815"/>
              <a:gd name="T3" fmla="*/ 7616 h 7704"/>
              <a:gd name="T4" fmla="*/ 5766 w 5815"/>
              <a:gd name="T5" fmla="*/ 7535 h 7704"/>
              <a:gd name="T6" fmla="*/ 3485 w 5815"/>
              <a:gd name="T7" fmla="*/ 4068 h 7704"/>
              <a:gd name="T8" fmla="*/ 3486 w 5815"/>
              <a:gd name="T9" fmla="*/ 3586 h 7704"/>
              <a:gd name="T10" fmla="*/ 5765 w 5815"/>
              <a:gd name="T11" fmla="*/ 169 h 7704"/>
              <a:gd name="T12" fmla="*/ 5653 w 5815"/>
              <a:gd name="T13" fmla="*/ 88 h 7704"/>
              <a:gd name="T14" fmla="*/ 111 w 5815"/>
              <a:gd name="T15" fmla="*/ 3668 h 7704"/>
              <a:gd name="T16" fmla="*/ 110 w 5815"/>
              <a:gd name="T17" fmla="*/ 3987 h 7704"/>
            </a:gdLst>
            <a:rect l="0" t="0" r="r" b="b"/>
            <a:pathLst>
              <a:path w="5815" h="7704">
                <a:moveTo>
                  <a:pt x="110" y="3987"/>
                </a:moveTo>
                <a:lnTo>
                  <a:pt x="5654" y="7616"/>
                </a:lnTo>
                <a:cubicBezTo>
                  <a:pt x="5764" y="7704"/>
                  <a:pt x="5815" y="7668"/>
                  <a:pt x="5766" y="7535"/>
                </a:cubicBezTo>
                <a:lnTo>
                  <a:pt x="3485" y="4068"/>
                </a:lnTo>
                <a:cubicBezTo>
                  <a:pt x="3437" y="3935"/>
                  <a:pt x="3437" y="3719"/>
                  <a:pt x="3486" y="3586"/>
                </a:cubicBezTo>
                <a:lnTo>
                  <a:pt x="5765" y="169"/>
                </a:lnTo>
                <a:cubicBezTo>
                  <a:pt x="5814" y="36"/>
                  <a:pt x="5764" y="0"/>
                  <a:pt x="5653" y="88"/>
                </a:cubicBezTo>
                <a:lnTo>
                  <a:pt x="111" y="3668"/>
                </a:lnTo>
                <a:cubicBezTo>
                  <a:pt x="0" y="3755"/>
                  <a:pt x="0" y="3899"/>
                  <a:pt x="110" y="3987"/>
                </a:cubicBezTo>
                <a:close/>
              </a:path>
            </a:pathLst>
          </a:custGeom>
          <a:solidFill>
            <a:schemeClr val="accent1">
              <a:lumMod val="75000"/>
            </a:schemeClr>
          </a:solidFill>
          <a:ln w="1905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0" flipH="0" flipV="0">
            <a:off x="660400" y="914836"/>
            <a:ext cx="1833880" cy="22772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rot="0" flipH="0" flipV="0">
            <a:off x="660400" y="1670530"/>
            <a:ext cx="4964897" cy="3713388"/>
          </a:xfrm>
          <a:prstGeom prst="rect">
            <a:avLst/>
          </a:prstGeom>
          <a:noFill/>
          <a:ln>
            <a:noFill/>
          </a:ln>
        </p:spPr>
        <p:txBody>
          <a:bodyPr vert="horz" wrap="square" lIns="0" tIns="0" rIns="0" bIns="0" rtlCol="0" anchor="ctr"/>
          <a:lstStyle/>
          <a:p>
            <a:pPr algn="l"/>
            <a:r>
              <a:rPr kumimoji="1" lang="en-US" altLang="zh-CN" sz="2800">
                <a:ln w="12700">
                  <a:noFill/>
                </a:ln>
                <a:solidFill>
                  <a:srgbClr val="F97F51">
                    <a:alpha val="100000"/>
                  </a:srgbClr>
                </a:solidFill>
                <a:latin typeface="poppins-bold"/>
                <a:ea typeface="poppins-bold"/>
                <a:cs typeface="poppins-bold"/>
              </a:rPr>
              <a:t>Core Features of NumPy</a:t>
            </a:r>
            <a:endParaRPr kumimoji="1" lang="zh-CN" altLang="en-US"/>
          </a:p>
        </p:txBody>
      </p:sp>
    </p:spTree>
  </p:cSld>
</p:sld>
</file>

<file path=ppt/theme/_rels/theme1.xml.rels><?xml version="1.0" encoding="UTF-8" standalone="yes"?>
<Relationships xmlns="http://schemas.openxmlformats.org/package/2006/relationships">

</Relationships>
</file>

<file path=ppt/theme/theme1.xml><?xml version="1.0" encoding="utf-8"?>
<a:theme xmlns:a="http://schemas.openxmlformats.org/drawingml/2006/main" xmlns:r="http://schemas.openxmlformats.org/officeDocument/2006/relationships" xmlns:p="http://schemas.openxmlformats.org/presentationml/2006/main" name="Office 主题​​">
  <a:themeElements>
    <a:clrScheme name="Office">
      <a:dk1>
        <a:srgbClr val="000000"/>
      </a:dk1>
      <a:lt1>
        <a:srgbClr val="FFFFFF"/>
      </a:lt1>
      <a:dk2>
        <a:srgbClr val="4A66AC"/>
      </a:dk2>
      <a:lt2>
        <a:srgbClr val="E0EBF6"/>
      </a:lt2>
      <a:accent1>
        <a:srgbClr val="F97F51"/>
      </a:accent1>
      <a:accent2>
        <a:srgbClr val="1B9CFC"/>
      </a:accent2>
      <a:accent3>
        <a:srgbClr val="FFC000"/>
      </a:accent3>
      <a:accent4>
        <a:srgbClr val="58B19F"/>
      </a:accent4>
      <a:accent5>
        <a:srgbClr val="2F3542"/>
      </a:accent5>
      <a:accent6>
        <a:srgbClr val="4472C4"/>
      </a:accent6>
      <a:hlink>
        <a:srgbClr val="000000"/>
      </a:hlink>
      <a:folHlink>
        <a:srgbClr val="0000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